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6"/>
  </p:notesMasterIdLst>
  <p:sldIdLst>
    <p:sldId id="256" r:id="rId2"/>
    <p:sldId id="305" r:id="rId3"/>
    <p:sldId id="259" r:id="rId4"/>
    <p:sldId id="308" r:id="rId5"/>
    <p:sldId id="306" r:id="rId6"/>
    <p:sldId id="304" r:id="rId7"/>
    <p:sldId id="307" r:id="rId8"/>
    <p:sldId id="258" r:id="rId9"/>
    <p:sldId id="319" r:id="rId10"/>
    <p:sldId id="262" r:id="rId11"/>
    <p:sldId id="263" r:id="rId12"/>
    <p:sldId id="279" r:id="rId13"/>
    <p:sldId id="278" r:id="rId14"/>
    <p:sldId id="309" r:id="rId15"/>
    <p:sldId id="310" r:id="rId16"/>
    <p:sldId id="311" r:id="rId17"/>
    <p:sldId id="266" r:id="rId18"/>
    <p:sldId id="312" r:id="rId19"/>
    <p:sldId id="286" r:id="rId20"/>
    <p:sldId id="264" r:id="rId21"/>
    <p:sldId id="268" r:id="rId22"/>
    <p:sldId id="313" r:id="rId23"/>
    <p:sldId id="314" r:id="rId24"/>
    <p:sldId id="315" r:id="rId25"/>
    <p:sldId id="316" r:id="rId26"/>
    <p:sldId id="317" r:id="rId27"/>
    <p:sldId id="318" r:id="rId28"/>
    <p:sldId id="272" r:id="rId29"/>
    <p:sldId id="273" r:id="rId30"/>
    <p:sldId id="281" r:id="rId31"/>
    <p:sldId id="282" r:id="rId32"/>
    <p:sldId id="283" r:id="rId33"/>
    <p:sldId id="284" r:id="rId34"/>
    <p:sldId id="285" r:id="rId35"/>
    <p:sldId id="269" r:id="rId36"/>
    <p:sldId id="270" r:id="rId37"/>
    <p:sldId id="274" r:id="rId38"/>
    <p:sldId id="275" r:id="rId39"/>
    <p:sldId id="276" r:id="rId40"/>
    <p:sldId id="277" r:id="rId41"/>
    <p:sldId id="267" r:id="rId42"/>
    <p:sldId id="288" r:id="rId43"/>
    <p:sldId id="265" r:id="rId44"/>
    <p:sldId id="260"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31" autoAdjust="0"/>
    <p:restoredTop sz="87853"/>
  </p:normalViewPr>
  <p:slideViewPr>
    <p:cSldViewPr snapToGrid="0" snapToObjects="1">
      <p:cViewPr varScale="1">
        <p:scale>
          <a:sx n="91" d="100"/>
          <a:sy n="91" d="100"/>
        </p:scale>
        <p:origin x="216" y="19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25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5FCCD8-CB5F-C140-87F7-7672B7FCA381}" type="datetimeFigureOut">
              <a:rPr lang="en-US" smtClean="0"/>
              <a:t>7/23/19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0E68FC-B10F-CA4C-B618-35ADAA551AD8}" type="slidenum">
              <a:rPr lang="en-US" smtClean="0"/>
              <a:t>‹#›</a:t>
            </a:fld>
            <a:endParaRPr lang="en-US"/>
          </a:p>
        </p:txBody>
      </p:sp>
    </p:spTree>
    <p:extLst>
      <p:ext uri="{BB962C8B-B14F-4D97-AF65-F5344CB8AC3E}">
        <p14:creationId xmlns:p14="http://schemas.microsoft.com/office/powerpoint/2010/main" val="19061754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mqVMT_IrPko"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0E68FC-B10F-CA4C-B618-35ADAA551AD8}" type="slidenum">
              <a:rPr lang="en-US" smtClean="0"/>
              <a:t>6</a:t>
            </a:fld>
            <a:endParaRPr lang="en-US"/>
          </a:p>
        </p:txBody>
      </p:sp>
    </p:spTree>
    <p:extLst>
      <p:ext uri="{BB962C8B-B14F-4D97-AF65-F5344CB8AC3E}">
        <p14:creationId xmlns:p14="http://schemas.microsoft.com/office/powerpoint/2010/main" val="734743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0E68FC-B10F-CA4C-B618-35ADAA551AD8}" type="slidenum">
              <a:rPr lang="en-US" smtClean="0"/>
              <a:t>7</a:t>
            </a:fld>
            <a:endParaRPr lang="en-US"/>
          </a:p>
        </p:txBody>
      </p:sp>
    </p:spTree>
    <p:extLst>
      <p:ext uri="{BB962C8B-B14F-4D97-AF65-F5344CB8AC3E}">
        <p14:creationId xmlns:p14="http://schemas.microsoft.com/office/powerpoint/2010/main" val="1315043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 Welcome to the Family (</a:t>
            </a:r>
            <a:r>
              <a:rPr lang="en-SG" sz="1200" u="sng" kern="1200" dirty="0">
                <a:solidFill>
                  <a:schemeClr val="tx1"/>
                </a:solidFill>
                <a:effectLst/>
                <a:latin typeface="+mn-lt"/>
                <a:ea typeface="+mn-ea"/>
                <a:cs typeface="+mn-cs"/>
                <a:hlinkClick r:id="rId3"/>
              </a:rPr>
              <a:t>https://www.youtube.com/watch?v=mqVMT_IrPko</a:t>
            </a:r>
            <a:r>
              <a:rPr lang="en-SG" dirty="0">
                <a:effectLst/>
              </a:rPr>
              <a:t>)</a:t>
            </a:r>
            <a:r>
              <a:rPr lang="en-US" dirty="0"/>
              <a:t> and go around shaking hands and exchanging hugs</a:t>
            </a:r>
          </a:p>
        </p:txBody>
      </p:sp>
      <p:sp>
        <p:nvSpPr>
          <p:cNvPr id="4" name="Slide Number Placeholder 3"/>
          <p:cNvSpPr>
            <a:spLocks noGrp="1"/>
          </p:cNvSpPr>
          <p:nvPr>
            <p:ph type="sldNum" sz="quarter" idx="5"/>
          </p:nvPr>
        </p:nvSpPr>
        <p:spPr/>
        <p:txBody>
          <a:bodyPr/>
          <a:lstStyle/>
          <a:p>
            <a:fld id="{A80E68FC-B10F-CA4C-B618-35ADAA551AD8}" type="slidenum">
              <a:rPr lang="en-US" smtClean="0"/>
              <a:t>9</a:t>
            </a:fld>
            <a:endParaRPr lang="en-US"/>
          </a:p>
        </p:txBody>
      </p:sp>
    </p:spTree>
    <p:extLst>
      <p:ext uri="{BB962C8B-B14F-4D97-AF65-F5344CB8AC3E}">
        <p14:creationId xmlns:p14="http://schemas.microsoft.com/office/powerpoint/2010/main" val="2519889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0E68FC-B10F-CA4C-B618-35ADAA551AD8}" type="slidenum">
              <a:rPr lang="en-US" smtClean="0"/>
              <a:t>13</a:t>
            </a:fld>
            <a:endParaRPr lang="en-US"/>
          </a:p>
        </p:txBody>
      </p:sp>
    </p:spTree>
    <p:extLst>
      <p:ext uri="{BB962C8B-B14F-4D97-AF65-F5344CB8AC3E}">
        <p14:creationId xmlns:p14="http://schemas.microsoft.com/office/powerpoint/2010/main" val="545205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Invite BESTs to say the Sinner’s Prayer to accept Christ</a:t>
            </a:r>
          </a:p>
        </p:txBody>
      </p:sp>
      <p:sp>
        <p:nvSpPr>
          <p:cNvPr id="4" name="Slide Number Placeholder 3"/>
          <p:cNvSpPr>
            <a:spLocks noGrp="1"/>
          </p:cNvSpPr>
          <p:nvPr>
            <p:ph type="sldNum" sz="quarter" idx="10"/>
          </p:nvPr>
        </p:nvSpPr>
        <p:spPr/>
        <p:txBody>
          <a:bodyPr/>
          <a:lstStyle/>
          <a:p>
            <a:fld id="{A80E68FC-B10F-CA4C-B618-35ADAA551AD8}" type="slidenum">
              <a:rPr lang="en-US" smtClean="0"/>
              <a:t>42</a:t>
            </a:fld>
            <a:endParaRPr lang="en-US"/>
          </a:p>
        </p:txBody>
      </p:sp>
    </p:spTree>
    <p:extLst>
      <p:ext uri="{BB962C8B-B14F-4D97-AF65-F5344CB8AC3E}">
        <p14:creationId xmlns:p14="http://schemas.microsoft.com/office/powerpoint/2010/main" val="2759395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BESTs to the weekend services and give them invitation cards and/or information on the church services </a:t>
            </a:r>
          </a:p>
        </p:txBody>
      </p:sp>
      <p:sp>
        <p:nvSpPr>
          <p:cNvPr id="4" name="Slide Number Placeholder 3"/>
          <p:cNvSpPr>
            <a:spLocks noGrp="1"/>
          </p:cNvSpPr>
          <p:nvPr>
            <p:ph type="sldNum" sz="quarter" idx="5"/>
          </p:nvPr>
        </p:nvSpPr>
        <p:spPr/>
        <p:txBody>
          <a:bodyPr/>
          <a:lstStyle/>
          <a:p>
            <a:fld id="{A80E68FC-B10F-CA4C-B618-35ADAA551AD8}" type="slidenum">
              <a:rPr lang="en-US" smtClean="0"/>
              <a:t>43</a:t>
            </a:fld>
            <a:endParaRPr lang="en-US"/>
          </a:p>
        </p:txBody>
      </p:sp>
    </p:spTree>
    <p:extLst>
      <p:ext uri="{BB962C8B-B14F-4D97-AF65-F5344CB8AC3E}">
        <p14:creationId xmlns:p14="http://schemas.microsoft.com/office/powerpoint/2010/main" val="21217753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67730"/>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851910" y="1267730"/>
            <a:ext cx="144018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937635" y="1267731"/>
            <a:ext cx="126873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x-none"/>
              <a:t>Click to edit Master title style</a:t>
            </a:r>
            <a:endParaRPr lang="en-US" dirty="0"/>
          </a:p>
        </p:txBody>
      </p:sp>
      <p:sp>
        <p:nvSpPr>
          <p:cNvPr id="3" name="Subtitle 2"/>
          <p:cNvSpPr>
            <a:spLocks noGrp="1"/>
          </p:cNvSpPr>
          <p:nvPr>
            <p:ph type="subTitle" idx="1"/>
          </p:nvPr>
        </p:nvSpPr>
        <p:spPr>
          <a:xfrm>
            <a:off x="1171575" y="4682063"/>
            <a:ext cx="6803136"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x-none"/>
              <a:t>Click to edit Master subtitle style</a:t>
            </a:r>
            <a:endParaRPr lang="en-US" dirty="0"/>
          </a:p>
        </p:txBody>
      </p:sp>
      <p:sp>
        <p:nvSpPr>
          <p:cNvPr id="20" name="Date Placeholder 19"/>
          <p:cNvSpPr>
            <a:spLocks noGrp="1"/>
          </p:cNvSpPr>
          <p:nvPr>
            <p:ph type="dt" sz="half" idx="10"/>
          </p:nvPr>
        </p:nvSpPr>
        <p:spPr>
          <a:xfrm>
            <a:off x="3989070" y="1341256"/>
            <a:ext cx="1165860" cy="527213"/>
          </a:xfrm>
        </p:spPr>
        <p:txBody>
          <a:bodyPr/>
          <a:lstStyle>
            <a:lvl1pPr algn="ctr">
              <a:defRPr sz="1300" spc="0" baseline="0">
                <a:solidFill>
                  <a:schemeClr val="tx1"/>
                </a:solidFill>
                <a:latin typeface="+mn-lt"/>
              </a:defRPr>
            </a:lvl1pPr>
          </a:lstStyle>
          <a:p>
            <a:fld id="{A3B011CE-C8E8-F440-86CA-89A082805FD2}" type="datetimeFigureOut">
              <a:rPr lang="en-US" smtClean="0"/>
              <a:t>7/23/19</a:t>
            </a:fld>
            <a:endParaRPr lang="en-US"/>
          </a:p>
        </p:txBody>
      </p:sp>
      <p:sp>
        <p:nvSpPr>
          <p:cNvPr id="21" name="Footer Placeholder 20"/>
          <p:cNvSpPr>
            <a:spLocks noGrp="1"/>
          </p:cNvSpPr>
          <p:nvPr>
            <p:ph type="ftr" sz="quarter" idx="11"/>
          </p:nvPr>
        </p:nvSpPr>
        <p:spPr>
          <a:xfrm>
            <a:off x="1090422" y="5211060"/>
            <a:ext cx="4429125"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1">
                    <a:lumMod val="75000"/>
                    <a:lumOff val="25000"/>
                  </a:schemeClr>
                </a:solidFill>
              </a:defRPr>
            </a:lvl1pPr>
          </a:lstStyle>
          <a:p>
            <a:fld id="{BA55A3DD-B987-B249-9396-61790278CFC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dirty="0"/>
          </a:p>
        </p:txBody>
      </p:sp>
      <p:sp>
        <p:nvSpPr>
          <p:cNvPr id="4" name="Date Placeholder 3"/>
          <p:cNvSpPr>
            <a:spLocks noGrp="1"/>
          </p:cNvSpPr>
          <p:nvPr>
            <p:ph type="dt" sz="half" idx="10"/>
          </p:nvPr>
        </p:nvSpPr>
        <p:spPr/>
        <p:txBody>
          <a:bodyPr/>
          <a:lstStyle/>
          <a:p>
            <a:fld id="{A3B011CE-C8E8-F440-86CA-89A082805FD2}"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5A3DD-B987-B249-9396-61790278CFC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x-none"/>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dirty="0"/>
          </a:p>
        </p:txBody>
      </p:sp>
      <p:sp>
        <p:nvSpPr>
          <p:cNvPr id="4" name="Date Placeholder 3"/>
          <p:cNvSpPr>
            <a:spLocks noGrp="1"/>
          </p:cNvSpPr>
          <p:nvPr>
            <p:ph type="dt" sz="half" idx="10"/>
          </p:nvPr>
        </p:nvSpPr>
        <p:spPr/>
        <p:txBody>
          <a:bodyPr/>
          <a:lstStyle/>
          <a:p>
            <a:fld id="{A3B011CE-C8E8-F440-86CA-89A082805FD2}" type="datetimeFigureOut">
              <a:rPr lang="en-US" smtClean="0"/>
              <a:t>7/23/19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5A3DD-B987-B249-9396-61790278CFC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dirty="0"/>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dirty="0"/>
          </a:p>
        </p:txBody>
      </p:sp>
      <p:sp>
        <p:nvSpPr>
          <p:cNvPr id="7" name="Date Placeholder 6"/>
          <p:cNvSpPr>
            <a:spLocks noGrp="1"/>
          </p:cNvSpPr>
          <p:nvPr>
            <p:ph type="dt" sz="half" idx="10"/>
          </p:nvPr>
        </p:nvSpPr>
        <p:spPr/>
        <p:txBody>
          <a:bodyPr/>
          <a:lstStyle/>
          <a:p>
            <a:fld id="{A3B011CE-C8E8-F440-86CA-89A082805FD2}" type="datetimeFigureOut">
              <a:rPr lang="en-US" smtClean="0"/>
              <a:t>7/23/19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55A3DD-B987-B249-9396-61790278CFC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67730"/>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5850"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851910" y="1267730"/>
            <a:ext cx="144018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937635" y="1267731"/>
            <a:ext cx="126873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x-none"/>
              <a:t>Click to edit Master title style</a:t>
            </a:r>
            <a:endParaRPr lang="en-US" dirty="0"/>
          </a:p>
        </p:txBody>
      </p:sp>
      <p:sp>
        <p:nvSpPr>
          <p:cNvPr id="3" name="Text Placeholder 2"/>
          <p:cNvSpPr>
            <a:spLocks noGrp="1"/>
          </p:cNvSpPr>
          <p:nvPr>
            <p:ph type="body" idx="1"/>
          </p:nvPr>
        </p:nvSpPr>
        <p:spPr>
          <a:xfrm>
            <a:off x="1172718" y="4682062"/>
            <a:ext cx="6803136"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a:xfrm>
            <a:off x="3991356" y="1344502"/>
            <a:ext cx="1165860" cy="530352"/>
          </a:xfrm>
        </p:spPr>
        <p:txBody>
          <a:bodyPr/>
          <a:lstStyle>
            <a:lvl1pPr algn="ctr">
              <a:defRPr lang="en-US" sz="1300" kern="1200" spc="0" baseline="0">
                <a:solidFill>
                  <a:schemeClr val="tx1"/>
                </a:solidFill>
                <a:latin typeface="+mn-lt"/>
                <a:ea typeface="+mn-ea"/>
                <a:cs typeface="+mn-cs"/>
              </a:defRPr>
            </a:lvl1pPr>
          </a:lstStyle>
          <a:p>
            <a:fld id="{A3B011CE-C8E8-F440-86CA-89A082805FD2}" type="datetimeFigureOut">
              <a:rPr lang="en-US" smtClean="0"/>
              <a:t>7/23/19</a:t>
            </a:fld>
            <a:endParaRPr lang="en-US"/>
          </a:p>
        </p:txBody>
      </p:sp>
      <p:sp>
        <p:nvSpPr>
          <p:cNvPr id="5" name="Footer Placeholder 4"/>
          <p:cNvSpPr>
            <a:spLocks noGrp="1"/>
          </p:cNvSpPr>
          <p:nvPr>
            <p:ph type="ftr" sz="quarter" idx="11"/>
          </p:nvPr>
        </p:nvSpPr>
        <p:spPr>
          <a:xfrm>
            <a:off x="1090165" y="5211060"/>
            <a:ext cx="4430268"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6453378" y="5211060"/>
            <a:ext cx="1584198" cy="228600"/>
          </a:xfrm>
        </p:spPr>
        <p:txBody>
          <a:bodyPr/>
          <a:lstStyle/>
          <a:p>
            <a:fld id="{BA55A3DD-B987-B249-9396-61790278CFC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x-none"/>
              <a:t>Click to edit Master title style</a:t>
            </a:r>
            <a:endParaRPr lang="en-US" dirty="0"/>
          </a:p>
        </p:txBody>
      </p:sp>
      <p:sp>
        <p:nvSpPr>
          <p:cNvPr id="3" name="Content Placeholder 2"/>
          <p:cNvSpPr>
            <a:spLocks noGrp="1"/>
          </p:cNvSpPr>
          <p:nvPr>
            <p:ph sz="half" idx="1"/>
          </p:nvPr>
        </p:nvSpPr>
        <p:spPr>
          <a:xfrm>
            <a:off x="800100" y="2103120"/>
            <a:ext cx="356616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dirty="0"/>
          </a:p>
        </p:txBody>
      </p:sp>
      <p:sp>
        <p:nvSpPr>
          <p:cNvPr id="4" name="Content Placeholder 3"/>
          <p:cNvSpPr>
            <a:spLocks noGrp="1"/>
          </p:cNvSpPr>
          <p:nvPr>
            <p:ph sz="half" idx="2"/>
          </p:nvPr>
        </p:nvSpPr>
        <p:spPr>
          <a:xfrm>
            <a:off x="4777740" y="2103120"/>
            <a:ext cx="356616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dirty="0"/>
          </a:p>
        </p:txBody>
      </p:sp>
      <p:sp>
        <p:nvSpPr>
          <p:cNvPr id="5" name="Date Placeholder 4"/>
          <p:cNvSpPr>
            <a:spLocks noGrp="1"/>
          </p:cNvSpPr>
          <p:nvPr>
            <p:ph type="dt" sz="half" idx="10"/>
          </p:nvPr>
        </p:nvSpPr>
        <p:spPr/>
        <p:txBody>
          <a:bodyPr/>
          <a:lstStyle/>
          <a:p>
            <a:fld id="{A3B011CE-C8E8-F440-86CA-89A082805FD2}" type="datetimeFigureOut">
              <a:rPr lang="en-US" smtClean="0"/>
              <a:t>7/23/19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5A3DD-B987-B249-9396-61790278CFC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dirty="0"/>
          </a:p>
        </p:txBody>
      </p:sp>
      <p:sp>
        <p:nvSpPr>
          <p:cNvPr id="3" name="Text Placeholder 2"/>
          <p:cNvSpPr>
            <a:spLocks noGrp="1"/>
          </p:cNvSpPr>
          <p:nvPr>
            <p:ph type="body" idx="1"/>
          </p:nvPr>
        </p:nvSpPr>
        <p:spPr>
          <a:xfrm>
            <a:off x="802386" y="2074334"/>
            <a:ext cx="356616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802386" y="2755898"/>
            <a:ext cx="356616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dirty="0"/>
          </a:p>
        </p:txBody>
      </p:sp>
      <p:sp>
        <p:nvSpPr>
          <p:cNvPr id="5" name="Text Placeholder 4"/>
          <p:cNvSpPr>
            <a:spLocks noGrp="1"/>
          </p:cNvSpPr>
          <p:nvPr>
            <p:ph type="body" sz="quarter" idx="3"/>
          </p:nvPr>
        </p:nvSpPr>
        <p:spPr>
          <a:xfrm>
            <a:off x="4780026" y="2074334"/>
            <a:ext cx="356616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4780026" y="2756581"/>
            <a:ext cx="356616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dirty="0"/>
          </a:p>
        </p:txBody>
      </p:sp>
      <p:sp>
        <p:nvSpPr>
          <p:cNvPr id="7" name="Date Placeholder 6"/>
          <p:cNvSpPr>
            <a:spLocks noGrp="1"/>
          </p:cNvSpPr>
          <p:nvPr>
            <p:ph type="dt" sz="half" idx="10"/>
          </p:nvPr>
        </p:nvSpPr>
        <p:spPr/>
        <p:txBody>
          <a:bodyPr/>
          <a:lstStyle/>
          <a:p>
            <a:fld id="{A3B011CE-C8E8-F440-86CA-89A082805FD2}" type="datetimeFigureOut">
              <a:rPr lang="en-US" smtClean="0"/>
              <a:t>7/23/19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55A3DD-B987-B249-9396-61790278CFC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dirty="0"/>
          </a:p>
        </p:txBody>
      </p:sp>
      <p:sp>
        <p:nvSpPr>
          <p:cNvPr id="3" name="Date Placeholder 2"/>
          <p:cNvSpPr>
            <a:spLocks noGrp="1"/>
          </p:cNvSpPr>
          <p:nvPr>
            <p:ph type="dt" sz="half" idx="10"/>
          </p:nvPr>
        </p:nvSpPr>
        <p:spPr/>
        <p:txBody>
          <a:bodyPr/>
          <a:lstStyle/>
          <a:p>
            <a:fld id="{A3B011CE-C8E8-F440-86CA-89A082805FD2}" type="datetimeFigureOut">
              <a:rPr lang="en-US" smtClean="0"/>
              <a:t>7/23/19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55A3DD-B987-B249-9396-61790278CFC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011CE-C8E8-F440-86CA-89A082805FD2}" type="datetimeFigureOut">
              <a:rPr lang="en-US" smtClean="0"/>
              <a:t>7/23/19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55A3DD-B987-B249-9396-61790278CFC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184147" y="237744"/>
            <a:ext cx="6398514"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237744"/>
            <a:ext cx="219456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x-none"/>
              <a:t>Click to edit Master title style</a:t>
            </a:r>
            <a:endParaRPr lang="en-US" dirty="0"/>
          </a:p>
        </p:txBody>
      </p:sp>
      <p:sp>
        <p:nvSpPr>
          <p:cNvPr id="3" name="Content Placeholder 2"/>
          <p:cNvSpPr>
            <a:spLocks noGrp="1"/>
          </p:cNvSpPr>
          <p:nvPr>
            <p:ph idx="1"/>
          </p:nvPr>
        </p:nvSpPr>
        <p:spPr>
          <a:xfrm>
            <a:off x="514350" y="609600"/>
            <a:ext cx="58293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8" name="Date Placeholder 7"/>
          <p:cNvSpPr>
            <a:spLocks noGrp="1"/>
          </p:cNvSpPr>
          <p:nvPr>
            <p:ph type="dt" sz="half" idx="10"/>
          </p:nvPr>
        </p:nvSpPr>
        <p:spPr/>
        <p:txBody>
          <a:bodyPr/>
          <a:lstStyle/>
          <a:p>
            <a:fld id="{A3B011CE-C8E8-F440-86CA-89A082805FD2}" type="datetimeFigureOut">
              <a:rPr lang="en-US" smtClean="0"/>
              <a:t>7/23/19</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7795258" y="6223002"/>
            <a:ext cx="1097280" cy="274320"/>
          </a:xfrm>
        </p:spPr>
        <p:txBody>
          <a:bodyPr/>
          <a:lstStyle>
            <a:lvl1pPr>
              <a:defRPr>
                <a:solidFill>
                  <a:srgbClr val="FFFFFF"/>
                </a:solidFill>
              </a:defRPr>
            </a:lvl1pPr>
          </a:lstStyle>
          <a:p>
            <a:fld id="{BA55A3DD-B987-B249-9396-61790278CFCD}" type="slidenum">
              <a:rPr lang="en-US" smtClean="0"/>
              <a:t>‹#›</a:t>
            </a:fld>
            <a:endParaRPr lang="en-US"/>
          </a:p>
        </p:txBody>
      </p:sp>
      <p:sp>
        <p:nvSpPr>
          <p:cNvPr id="12" name="Rectangle 11"/>
          <p:cNvSpPr/>
          <p:nvPr/>
        </p:nvSpPr>
        <p:spPr>
          <a:xfrm>
            <a:off x="6868160" y="374904"/>
            <a:ext cx="198882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237744"/>
            <a:ext cx="219456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800" b="0">
                <a:solidFill>
                  <a:srgbClr val="FFFFFF"/>
                </a:solidFill>
                <a:latin typeface="+mj-lt"/>
              </a:defRPr>
            </a:lvl1pPr>
          </a:lstStyle>
          <a:p>
            <a:r>
              <a:rPr lang="x-none"/>
              <a:t>Click to edit Master title style</a:t>
            </a:r>
            <a:endParaRPr lang="en-US" dirty="0"/>
          </a:p>
        </p:txBody>
      </p:sp>
      <p:sp>
        <p:nvSpPr>
          <p:cNvPr id="3" name="Picture Placeholder 2"/>
          <p:cNvSpPr>
            <a:spLocks noGrp="1" noChangeAspect="1"/>
          </p:cNvSpPr>
          <p:nvPr>
            <p:ph type="pic" idx="1"/>
          </p:nvPr>
        </p:nvSpPr>
        <p:spPr>
          <a:xfrm>
            <a:off x="171449" y="237744"/>
            <a:ext cx="6398514"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x-none"/>
              <a:t>Drag picture to placeholder or click icon to add</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3B011CE-C8E8-F440-86CA-89A082805FD2}" type="datetimeFigureOut">
              <a:rPr lang="en-US" smtClean="0"/>
              <a:t>7/23/19</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7797546" y="6227064"/>
            <a:ext cx="1097280" cy="274320"/>
          </a:xfrm>
        </p:spPr>
        <p:txBody>
          <a:bodyPr/>
          <a:lstStyle>
            <a:lvl1pPr>
              <a:defRPr>
                <a:solidFill>
                  <a:srgbClr val="FFFFFF"/>
                </a:solidFill>
              </a:defRPr>
            </a:lvl1pPr>
          </a:lstStyle>
          <a:p>
            <a:fld id="{BA55A3DD-B987-B249-9396-61790278CFCD}" type="slidenum">
              <a:rPr lang="en-US" smtClean="0"/>
              <a:t>‹#›</a:t>
            </a:fld>
            <a:endParaRPr lang="en-US"/>
          </a:p>
        </p:txBody>
      </p:sp>
      <p:sp>
        <p:nvSpPr>
          <p:cNvPr id="10" name="Rectangle 9"/>
          <p:cNvSpPr/>
          <p:nvPr/>
        </p:nvSpPr>
        <p:spPr>
          <a:xfrm>
            <a:off x="6868160" y="374904"/>
            <a:ext cx="198882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237744"/>
            <a:ext cx="8791956"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800100" y="642594"/>
            <a:ext cx="7543800" cy="1371600"/>
          </a:xfrm>
          <a:prstGeom prst="rect">
            <a:avLst/>
          </a:prstGeom>
        </p:spPr>
        <p:txBody>
          <a:bodyPr vert="horz" lIns="91440" tIns="45720" rIns="91440" bIns="45720" rtlCol="0" anchor="ctr">
            <a:normAutofit/>
          </a:bodyPr>
          <a:lstStyle/>
          <a:p>
            <a:r>
              <a:rPr lang="x-none"/>
              <a:t>Click to edit Master title style</a:t>
            </a:r>
            <a:endParaRPr lang="en-US" dirty="0"/>
          </a:p>
        </p:txBody>
      </p:sp>
      <p:sp>
        <p:nvSpPr>
          <p:cNvPr id="3" name="Text Placeholder 2"/>
          <p:cNvSpPr>
            <a:spLocks noGrp="1"/>
          </p:cNvSpPr>
          <p:nvPr>
            <p:ph type="body" idx="1"/>
          </p:nvPr>
        </p:nvSpPr>
        <p:spPr>
          <a:xfrm>
            <a:off x="800100" y="2103120"/>
            <a:ext cx="7543800" cy="3931920"/>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dirty="0"/>
          </a:p>
        </p:txBody>
      </p:sp>
      <p:sp>
        <p:nvSpPr>
          <p:cNvPr id="4" name="Date Placeholder 3"/>
          <p:cNvSpPr>
            <a:spLocks noGrp="1"/>
          </p:cNvSpPr>
          <p:nvPr>
            <p:ph type="dt" sz="half" idx="2"/>
          </p:nvPr>
        </p:nvSpPr>
        <p:spPr>
          <a:xfrm>
            <a:off x="205740" y="6307672"/>
            <a:ext cx="20574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A3B011CE-C8E8-F440-86CA-89A082805FD2}" type="datetimeFigureOut">
              <a:rPr lang="en-US" smtClean="0"/>
              <a:t>7/23/19</a:t>
            </a:fld>
            <a:endParaRPr lang="en-US"/>
          </a:p>
        </p:txBody>
      </p:sp>
      <p:sp>
        <p:nvSpPr>
          <p:cNvPr id="5" name="Footer Placeholder 4"/>
          <p:cNvSpPr>
            <a:spLocks noGrp="1"/>
          </p:cNvSpPr>
          <p:nvPr>
            <p:ph type="ftr" sz="quarter" idx="3"/>
          </p:nvPr>
        </p:nvSpPr>
        <p:spPr>
          <a:xfrm>
            <a:off x="2617470" y="6307672"/>
            <a:ext cx="390906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7852410" y="6307672"/>
            <a:ext cx="109728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BA55A3DD-B987-B249-9396-61790278CFC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158" y="-1"/>
            <a:ext cx="9144001" cy="6858001"/>
          </a:xfrm>
          <a:prstGeom prst="rect">
            <a:avLst/>
          </a:prstGeom>
        </p:spPr>
      </p:pic>
      <p:sp>
        <p:nvSpPr>
          <p:cNvPr id="7" name="TextBox 6"/>
          <p:cNvSpPr txBox="1"/>
          <p:nvPr/>
        </p:nvSpPr>
        <p:spPr>
          <a:xfrm>
            <a:off x="-20158" y="685300"/>
            <a:ext cx="9164158" cy="1015663"/>
          </a:xfrm>
          <a:prstGeom prst="rect">
            <a:avLst/>
          </a:prstGeom>
          <a:noFill/>
        </p:spPr>
        <p:txBody>
          <a:bodyPr wrap="square" rtlCol="0">
            <a:spAutoFit/>
          </a:bodyPr>
          <a:lstStyle/>
          <a:p>
            <a:pPr algn="ctr"/>
            <a:r>
              <a:rPr lang="en-US" sz="6000" dirty="0">
                <a:solidFill>
                  <a:schemeClr val="bg1"/>
                </a:solidFill>
                <a:latin typeface="Mistral"/>
                <a:cs typeface="Mistral"/>
              </a:rPr>
              <a:t>THE HAPPY CHURCH</a:t>
            </a:r>
          </a:p>
        </p:txBody>
      </p:sp>
    </p:spTree>
    <p:extLst>
      <p:ext uri="{BB962C8B-B14F-4D97-AF65-F5344CB8AC3E}">
        <p14:creationId xmlns:p14="http://schemas.microsoft.com/office/powerpoint/2010/main" val="752777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771" y="0"/>
            <a:ext cx="9165772" cy="7315201"/>
          </a:xfrm>
          <a:prstGeom prst="rect">
            <a:avLst/>
          </a:prstGeom>
        </p:spPr>
      </p:pic>
      <p:sp>
        <p:nvSpPr>
          <p:cNvPr id="7" name="TextBox 6"/>
          <p:cNvSpPr txBox="1"/>
          <p:nvPr/>
        </p:nvSpPr>
        <p:spPr>
          <a:xfrm>
            <a:off x="-21772" y="457199"/>
            <a:ext cx="9164158" cy="1754327"/>
          </a:xfrm>
          <a:prstGeom prst="rect">
            <a:avLst/>
          </a:prstGeom>
          <a:noFill/>
        </p:spPr>
        <p:txBody>
          <a:bodyPr wrap="square" rtlCol="0">
            <a:spAutoFit/>
          </a:bodyPr>
          <a:lstStyle/>
          <a:p>
            <a:pPr algn="ctr"/>
            <a:r>
              <a:rPr lang="en-US" sz="5400" dirty="0">
                <a:solidFill>
                  <a:schemeClr val="bg1"/>
                </a:solidFill>
                <a:latin typeface="Mistral"/>
                <a:cs typeface="Mistral"/>
              </a:rPr>
              <a:t>GOD LOVES YOU GREATLY,</a:t>
            </a:r>
          </a:p>
          <a:p>
            <a:pPr algn="ctr"/>
            <a:r>
              <a:rPr lang="en-US" sz="5400" dirty="0">
                <a:solidFill>
                  <a:schemeClr val="bg1"/>
                </a:solidFill>
                <a:latin typeface="Mistral"/>
                <a:cs typeface="Mistral"/>
              </a:rPr>
              <a:t>DO YOU KNOW THAT ?</a:t>
            </a:r>
          </a:p>
        </p:txBody>
      </p:sp>
    </p:spTree>
    <p:extLst>
      <p:ext uri="{BB962C8B-B14F-4D97-AF65-F5344CB8AC3E}">
        <p14:creationId xmlns:p14="http://schemas.microsoft.com/office/powerpoint/2010/main" val="404433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158" y="-1"/>
            <a:ext cx="9144001" cy="6858001"/>
          </a:xfrm>
          <a:prstGeom prst="rect">
            <a:avLst/>
          </a:prstGeom>
        </p:spPr>
      </p:pic>
      <p:sp>
        <p:nvSpPr>
          <p:cNvPr id="7" name="TextBox 6"/>
          <p:cNvSpPr txBox="1"/>
          <p:nvPr/>
        </p:nvSpPr>
        <p:spPr>
          <a:xfrm>
            <a:off x="20157" y="622915"/>
            <a:ext cx="9164158" cy="1754327"/>
          </a:xfrm>
          <a:prstGeom prst="rect">
            <a:avLst/>
          </a:prstGeom>
          <a:noFill/>
        </p:spPr>
        <p:txBody>
          <a:bodyPr wrap="square" rtlCol="0">
            <a:spAutoFit/>
          </a:bodyPr>
          <a:lstStyle/>
          <a:p>
            <a:pPr algn="ctr"/>
            <a:r>
              <a:rPr lang="en-US" sz="5400" dirty="0">
                <a:solidFill>
                  <a:schemeClr val="bg1"/>
                </a:solidFill>
                <a:latin typeface="Mistral"/>
                <a:cs typeface="Mistral"/>
              </a:rPr>
              <a:t>HE DID NOT CREATE US TO BE ALONE</a:t>
            </a:r>
          </a:p>
          <a:p>
            <a:pPr algn="ctr"/>
            <a:endParaRPr lang="en-US" sz="5400" dirty="0">
              <a:solidFill>
                <a:schemeClr val="bg1"/>
              </a:solidFill>
              <a:latin typeface="Mistral"/>
              <a:cs typeface="Mistral"/>
            </a:endParaRPr>
          </a:p>
        </p:txBody>
      </p:sp>
    </p:spTree>
    <p:extLst>
      <p:ext uri="{BB962C8B-B14F-4D97-AF65-F5344CB8AC3E}">
        <p14:creationId xmlns:p14="http://schemas.microsoft.com/office/powerpoint/2010/main" val="1124902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158" y="-1"/>
            <a:ext cx="9144001" cy="6858001"/>
          </a:xfrm>
          <a:prstGeom prst="rect">
            <a:avLst/>
          </a:prstGeom>
        </p:spPr>
      </p:pic>
      <p:sp>
        <p:nvSpPr>
          <p:cNvPr id="7" name="TextBox 6"/>
          <p:cNvSpPr txBox="1"/>
          <p:nvPr/>
        </p:nvSpPr>
        <p:spPr>
          <a:xfrm>
            <a:off x="20157" y="622915"/>
            <a:ext cx="9164158" cy="1754327"/>
          </a:xfrm>
          <a:prstGeom prst="rect">
            <a:avLst/>
          </a:prstGeom>
          <a:noFill/>
        </p:spPr>
        <p:txBody>
          <a:bodyPr wrap="square" rtlCol="0">
            <a:spAutoFit/>
          </a:bodyPr>
          <a:lstStyle/>
          <a:p>
            <a:pPr algn="ctr"/>
            <a:r>
              <a:rPr lang="en-US" sz="5400" dirty="0">
                <a:solidFill>
                  <a:schemeClr val="bg1"/>
                </a:solidFill>
                <a:latin typeface="Mistral"/>
                <a:cs typeface="Mistral"/>
              </a:rPr>
              <a:t>HE GIVES US COMMUNITIES </a:t>
            </a:r>
          </a:p>
          <a:p>
            <a:pPr algn="ctr"/>
            <a:endParaRPr lang="en-US" sz="5400" dirty="0">
              <a:solidFill>
                <a:schemeClr val="bg1"/>
              </a:solidFill>
              <a:latin typeface="Mistral"/>
              <a:cs typeface="Mistral"/>
            </a:endParaRPr>
          </a:p>
        </p:txBody>
      </p:sp>
    </p:spTree>
    <p:extLst>
      <p:ext uri="{BB962C8B-B14F-4D97-AF65-F5344CB8AC3E}">
        <p14:creationId xmlns:p14="http://schemas.microsoft.com/office/powerpoint/2010/main" val="1945534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0158" y="-1"/>
            <a:ext cx="9144001" cy="6858001"/>
          </a:xfrm>
          <a:prstGeom prst="rect">
            <a:avLst/>
          </a:prstGeom>
        </p:spPr>
      </p:pic>
      <p:sp>
        <p:nvSpPr>
          <p:cNvPr id="7" name="TextBox 6"/>
          <p:cNvSpPr txBox="1"/>
          <p:nvPr/>
        </p:nvSpPr>
        <p:spPr>
          <a:xfrm>
            <a:off x="0" y="161248"/>
            <a:ext cx="9164158" cy="3170099"/>
          </a:xfrm>
          <a:prstGeom prst="rect">
            <a:avLst/>
          </a:prstGeom>
          <a:solidFill>
            <a:schemeClr val="accent2">
              <a:lumMod val="60000"/>
              <a:lumOff val="40000"/>
              <a:alpha val="50000"/>
            </a:schemeClr>
          </a:solidFill>
        </p:spPr>
        <p:txBody>
          <a:bodyPr wrap="square" rtlCol="0">
            <a:spAutoFit/>
          </a:bodyPr>
          <a:lstStyle/>
          <a:p>
            <a:pPr algn="ctr"/>
            <a:r>
              <a:rPr lang="en-US" sz="4000" dirty="0">
                <a:solidFill>
                  <a:schemeClr val="bg1"/>
                </a:solidFill>
                <a:effectLst>
                  <a:outerShdw blurRad="50800" dist="38100" dir="2700000" algn="tl" rotWithShape="0">
                    <a:prstClr val="black">
                      <a:alpha val="40000"/>
                    </a:prstClr>
                  </a:outerShdw>
                </a:effectLst>
                <a:latin typeface="Mistral"/>
                <a:cs typeface="Mistral"/>
              </a:rPr>
              <a:t>God’s answer for us</a:t>
            </a:r>
          </a:p>
          <a:p>
            <a:pPr algn="ctr"/>
            <a:r>
              <a:rPr lang="en-US" sz="4000" dirty="0">
                <a:solidFill>
                  <a:schemeClr val="bg1"/>
                </a:solidFill>
                <a:effectLst>
                  <a:outerShdw blurRad="50800" dist="38100" dir="2700000" algn="tl" rotWithShape="0">
                    <a:prstClr val="black">
                      <a:alpha val="40000"/>
                    </a:prstClr>
                  </a:outerShdw>
                </a:effectLst>
                <a:latin typeface="Mistral"/>
                <a:cs typeface="Mistral"/>
              </a:rPr>
              <a:t>He offers us a relationship with Himself</a:t>
            </a:r>
          </a:p>
          <a:p>
            <a:pPr algn="ctr"/>
            <a:r>
              <a:rPr lang="en-US" sz="4000" dirty="0">
                <a:solidFill>
                  <a:schemeClr val="bg1"/>
                </a:solidFill>
                <a:effectLst>
                  <a:outerShdw blurRad="50800" dist="38100" dir="2700000" algn="tl" rotWithShape="0">
                    <a:prstClr val="black">
                      <a:alpha val="40000"/>
                    </a:prstClr>
                  </a:outerShdw>
                </a:effectLst>
                <a:latin typeface="Mistral"/>
                <a:cs typeface="Mistral"/>
              </a:rPr>
              <a:t>God provided us with natural families</a:t>
            </a:r>
          </a:p>
          <a:p>
            <a:pPr algn="ctr"/>
            <a:r>
              <a:rPr lang="en-US" sz="4000" dirty="0">
                <a:solidFill>
                  <a:schemeClr val="bg1"/>
                </a:solidFill>
                <a:effectLst>
                  <a:outerShdw blurRad="50800" dist="38100" dir="2700000" algn="tl" rotWithShape="0">
                    <a:prstClr val="black">
                      <a:alpha val="40000"/>
                    </a:prstClr>
                  </a:outerShdw>
                </a:effectLst>
                <a:latin typeface="Mistral"/>
                <a:cs typeface="Mistral"/>
              </a:rPr>
              <a:t>and sent His Son so we can be part of His family</a:t>
            </a:r>
          </a:p>
          <a:p>
            <a:pPr algn="ctr"/>
            <a:r>
              <a:rPr lang="en-US" sz="4000" dirty="0">
                <a:solidFill>
                  <a:schemeClr val="bg1"/>
                </a:solidFill>
                <a:effectLst>
                  <a:outerShdw blurRad="50800" dist="38100" dir="2700000" algn="tl" rotWithShape="0">
                    <a:prstClr val="black">
                      <a:alpha val="40000"/>
                    </a:prstClr>
                  </a:outerShdw>
                </a:effectLst>
                <a:latin typeface="Mistral"/>
                <a:cs typeface="Mistral"/>
              </a:rPr>
              <a:t>Which is “The Church”</a:t>
            </a:r>
          </a:p>
        </p:txBody>
      </p:sp>
    </p:spTree>
    <p:extLst>
      <p:ext uri="{BB962C8B-B14F-4D97-AF65-F5344CB8AC3E}">
        <p14:creationId xmlns:p14="http://schemas.microsoft.com/office/powerpoint/2010/main" val="1649553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158" y="-1"/>
            <a:ext cx="9144001" cy="6858001"/>
          </a:xfrm>
          <a:prstGeom prst="rect">
            <a:avLst/>
          </a:prstGeom>
        </p:spPr>
      </p:pic>
      <p:sp>
        <p:nvSpPr>
          <p:cNvPr id="7" name="TextBox 6"/>
          <p:cNvSpPr txBox="1"/>
          <p:nvPr/>
        </p:nvSpPr>
        <p:spPr>
          <a:xfrm>
            <a:off x="0" y="161248"/>
            <a:ext cx="9164158" cy="2169825"/>
          </a:xfrm>
          <a:prstGeom prst="rect">
            <a:avLst/>
          </a:prstGeom>
          <a:no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latin typeface="Mistral"/>
                <a:cs typeface="Mistral"/>
              </a:rPr>
              <a:t>God’s answer for us</a:t>
            </a:r>
          </a:p>
          <a:p>
            <a:pPr algn="ctr"/>
            <a:r>
              <a:rPr lang="en-US" sz="4000" dirty="0">
                <a:solidFill>
                  <a:schemeClr val="bg1"/>
                </a:solidFill>
                <a:effectLst>
                  <a:outerShdw blurRad="38100" dist="38100" dir="2700000" algn="tl">
                    <a:srgbClr val="000000">
                      <a:alpha val="43137"/>
                    </a:srgbClr>
                  </a:outerShdw>
                </a:effectLst>
                <a:latin typeface="Mistral"/>
                <a:cs typeface="Mistral"/>
              </a:rPr>
              <a:t>A Family, Fellowship, and the Body of Jesus Christ!</a:t>
            </a:r>
          </a:p>
          <a:p>
            <a:pPr algn="ctr"/>
            <a:endParaRPr lang="en-US" sz="4400" dirty="0">
              <a:solidFill>
                <a:schemeClr val="bg1"/>
              </a:solidFill>
              <a:latin typeface="Mistral"/>
              <a:cs typeface="Mistral"/>
            </a:endParaRPr>
          </a:p>
          <a:p>
            <a:pPr algn="ctr"/>
            <a:endParaRPr lang="en-US" sz="1100" dirty="0">
              <a:solidFill>
                <a:schemeClr val="bg1"/>
              </a:solidFill>
              <a:effectLst>
                <a:outerShdw blurRad="38100" dist="38100" dir="2700000" algn="tl">
                  <a:srgbClr val="000000">
                    <a:alpha val="43137"/>
                  </a:srgbClr>
                </a:outerShdw>
              </a:effectLst>
              <a:latin typeface="Mistral"/>
              <a:cs typeface="Mistral"/>
            </a:endParaRPr>
          </a:p>
        </p:txBody>
      </p:sp>
    </p:spTree>
    <p:extLst>
      <p:ext uri="{BB962C8B-B14F-4D97-AF65-F5344CB8AC3E}">
        <p14:creationId xmlns:p14="http://schemas.microsoft.com/office/powerpoint/2010/main" val="1307317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158" y="-1"/>
            <a:ext cx="9144001" cy="6858001"/>
          </a:xfrm>
          <a:prstGeom prst="rect">
            <a:avLst/>
          </a:prstGeom>
        </p:spPr>
      </p:pic>
      <p:sp>
        <p:nvSpPr>
          <p:cNvPr id="7" name="TextBox 6"/>
          <p:cNvSpPr txBox="1"/>
          <p:nvPr/>
        </p:nvSpPr>
        <p:spPr>
          <a:xfrm>
            <a:off x="0" y="161248"/>
            <a:ext cx="9164158" cy="3170099"/>
          </a:xfrm>
          <a:prstGeom prst="rect">
            <a:avLst/>
          </a:prstGeom>
          <a:solidFill>
            <a:schemeClr val="accent2">
              <a:lumMod val="60000"/>
              <a:lumOff val="40000"/>
              <a:alpha val="50000"/>
            </a:schemeClr>
          </a:solid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latin typeface="Mistral"/>
                <a:cs typeface="Mistral"/>
              </a:rPr>
              <a:t>What is the Church?</a:t>
            </a:r>
          </a:p>
          <a:p>
            <a:pPr algn="ctr"/>
            <a:r>
              <a:rPr lang="en-US" sz="4000" dirty="0">
                <a:solidFill>
                  <a:schemeClr val="bg1"/>
                </a:solidFill>
                <a:effectLst>
                  <a:outerShdw blurRad="38100" dist="38100" dir="2700000" algn="tl">
                    <a:srgbClr val="000000">
                      <a:alpha val="43137"/>
                    </a:srgbClr>
                  </a:outerShdw>
                </a:effectLst>
                <a:latin typeface="Mistral"/>
                <a:cs typeface="Mistral"/>
              </a:rPr>
              <a:t>A Christian community that responds to Jesus’ command to love one another (John 13:34-35)</a:t>
            </a:r>
          </a:p>
          <a:p>
            <a:pPr algn="ctr"/>
            <a:r>
              <a:rPr lang="en-US" sz="4000" dirty="0">
                <a:solidFill>
                  <a:schemeClr val="bg1"/>
                </a:solidFill>
                <a:effectLst>
                  <a:outerShdw blurRad="38100" dist="38100" dir="2700000" algn="tl">
                    <a:srgbClr val="000000">
                      <a:alpha val="43137"/>
                    </a:srgbClr>
                  </a:outerShdw>
                </a:effectLst>
                <a:latin typeface="Mistral"/>
                <a:cs typeface="Mistral"/>
              </a:rPr>
              <a:t>The Body of Christ – (1 Corinthians 12:12-21)</a:t>
            </a:r>
          </a:p>
          <a:p>
            <a:pPr algn="ctr"/>
            <a:r>
              <a:rPr lang="en-US" sz="4000" dirty="0">
                <a:solidFill>
                  <a:schemeClr val="bg1"/>
                </a:solidFill>
                <a:effectLst>
                  <a:outerShdw blurRad="38100" dist="38100" dir="2700000" algn="tl">
                    <a:srgbClr val="000000">
                      <a:alpha val="43137"/>
                    </a:srgbClr>
                  </a:outerShdw>
                </a:effectLst>
                <a:latin typeface="Mistral"/>
                <a:cs typeface="Mistral"/>
              </a:rPr>
              <a:t>No one is excluded</a:t>
            </a:r>
          </a:p>
        </p:txBody>
      </p:sp>
    </p:spTree>
    <p:extLst>
      <p:ext uri="{BB962C8B-B14F-4D97-AF65-F5344CB8AC3E}">
        <p14:creationId xmlns:p14="http://schemas.microsoft.com/office/powerpoint/2010/main" val="272855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158" y="-1"/>
            <a:ext cx="9144001" cy="6858001"/>
          </a:xfrm>
          <a:prstGeom prst="rect">
            <a:avLst/>
          </a:prstGeom>
        </p:spPr>
      </p:pic>
      <p:sp>
        <p:nvSpPr>
          <p:cNvPr id="7" name="TextBox 6"/>
          <p:cNvSpPr txBox="1"/>
          <p:nvPr/>
        </p:nvSpPr>
        <p:spPr>
          <a:xfrm>
            <a:off x="0" y="161248"/>
            <a:ext cx="9164158" cy="3785652"/>
          </a:xfrm>
          <a:prstGeom prst="rect">
            <a:avLst/>
          </a:prstGeom>
          <a:solidFill>
            <a:schemeClr val="accent2">
              <a:lumMod val="60000"/>
              <a:lumOff val="40000"/>
              <a:alpha val="50000"/>
            </a:schemeClr>
          </a:solid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latin typeface="Mistral"/>
                <a:cs typeface="Mistral"/>
              </a:rPr>
              <a:t>What is the Church?</a:t>
            </a:r>
          </a:p>
          <a:p>
            <a:pPr algn="ctr"/>
            <a:r>
              <a:rPr lang="en-US" sz="4000" dirty="0">
                <a:solidFill>
                  <a:schemeClr val="bg1"/>
                </a:solidFill>
                <a:effectLst>
                  <a:outerShdw blurRad="38100" dist="38100" dir="2700000" algn="tl">
                    <a:srgbClr val="000000">
                      <a:alpha val="43137"/>
                    </a:srgbClr>
                  </a:outerShdw>
                </a:effectLst>
                <a:latin typeface="Mistral"/>
                <a:cs typeface="Mistral"/>
              </a:rPr>
              <a:t>A gathering of God’s people</a:t>
            </a:r>
          </a:p>
          <a:p>
            <a:pPr algn="ctr"/>
            <a:r>
              <a:rPr lang="en-US" sz="4000" dirty="0">
                <a:solidFill>
                  <a:schemeClr val="bg1"/>
                </a:solidFill>
                <a:effectLst>
                  <a:outerShdw blurRad="38100" dist="38100" dir="2700000" algn="tl">
                    <a:srgbClr val="000000">
                      <a:alpha val="43137"/>
                    </a:srgbClr>
                  </a:outerShdw>
                </a:effectLst>
                <a:latin typeface="Mistral"/>
                <a:cs typeface="Mistral"/>
              </a:rPr>
              <a:t>The Body of Christ</a:t>
            </a:r>
          </a:p>
          <a:p>
            <a:pPr algn="ctr"/>
            <a:r>
              <a:rPr lang="en-US" sz="4000" dirty="0">
                <a:solidFill>
                  <a:schemeClr val="bg1"/>
                </a:solidFill>
                <a:effectLst>
                  <a:outerShdw blurRad="38100" dist="38100" dir="2700000" algn="tl">
                    <a:srgbClr val="000000">
                      <a:alpha val="43137"/>
                    </a:srgbClr>
                  </a:outerShdw>
                </a:effectLst>
                <a:latin typeface="Mistral"/>
                <a:cs typeface="Mistral"/>
              </a:rPr>
              <a:t>Christ is the Head of the church </a:t>
            </a:r>
          </a:p>
          <a:p>
            <a:pPr algn="ctr"/>
            <a:r>
              <a:rPr lang="en-US" sz="4000" dirty="0">
                <a:solidFill>
                  <a:schemeClr val="bg1"/>
                </a:solidFill>
                <a:effectLst>
                  <a:outerShdw blurRad="38100" dist="38100" dir="2700000" algn="tl">
                    <a:srgbClr val="000000">
                      <a:alpha val="43137"/>
                    </a:srgbClr>
                  </a:outerShdw>
                </a:effectLst>
                <a:latin typeface="Mistral"/>
                <a:cs typeface="Mistral"/>
              </a:rPr>
              <a:t>This shows His deep connection with the life of the church</a:t>
            </a:r>
          </a:p>
        </p:txBody>
      </p:sp>
    </p:spTree>
    <p:extLst>
      <p:ext uri="{BB962C8B-B14F-4D97-AF65-F5344CB8AC3E}">
        <p14:creationId xmlns:p14="http://schemas.microsoft.com/office/powerpoint/2010/main" val="3494807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1261" y="567819"/>
            <a:ext cx="9144000" cy="707886"/>
          </a:xfrm>
          <a:prstGeom prst="rect">
            <a:avLst/>
          </a:prstGeom>
          <a:noFill/>
        </p:spPr>
        <p:txBody>
          <a:bodyPr wrap="square" rtlCol="0">
            <a:spAutoFit/>
          </a:bodyPr>
          <a:lstStyle/>
          <a:p>
            <a:r>
              <a:rPr lang="en-US" sz="4000" dirty="0">
                <a:latin typeface="Mistral"/>
                <a:cs typeface="Mistral"/>
              </a:rPr>
              <a:t>JUST A GLIMPSE OF OUR HAPPINESS GROUP</a:t>
            </a:r>
            <a:r>
              <a:rPr lang="mr-IN" sz="4000" dirty="0">
                <a:latin typeface="Mistral"/>
                <a:cs typeface="Mistral"/>
              </a:rPr>
              <a:t>…</a:t>
            </a:r>
            <a:endParaRPr lang="en-US" sz="4000" dirty="0">
              <a:latin typeface="Mistral"/>
              <a:cs typeface="Mistral"/>
            </a:endParaRPr>
          </a:p>
        </p:txBody>
      </p:sp>
      <p:sp>
        <p:nvSpPr>
          <p:cNvPr id="2" name="TextBox 1"/>
          <p:cNvSpPr txBox="1"/>
          <p:nvPr/>
        </p:nvSpPr>
        <p:spPr>
          <a:xfrm>
            <a:off x="3712307" y="2516554"/>
            <a:ext cx="1828800" cy="369332"/>
          </a:xfrm>
          <a:prstGeom prst="rect">
            <a:avLst/>
          </a:prstGeom>
          <a:noFill/>
        </p:spPr>
        <p:txBody>
          <a:bodyPr wrap="square" rtlCol="0">
            <a:spAutoFit/>
          </a:bodyPr>
          <a:lstStyle/>
          <a:p>
            <a:r>
              <a:rPr lang="en-US" sz="1800" kern="1200" dirty="0">
                <a:solidFill>
                  <a:schemeClr val="tx1"/>
                </a:solidFill>
                <a:latin typeface="+mn-lt"/>
                <a:ea typeface="+mn-ea"/>
                <a:cs typeface="+mn-cs"/>
              </a:rPr>
              <a:t>Picture of XFXZ</a:t>
            </a:r>
          </a:p>
        </p:txBody>
      </p:sp>
    </p:spTree>
    <p:extLst>
      <p:ext uri="{BB962C8B-B14F-4D97-AF65-F5344CB8AC3E}">
        <p14:creationId xmlns:p14="http://schemas.microsoft.com/office/powerpoint/2010/main" val="1769467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158" y="-1"/>
            <a:ext cx="9144001" cy="6858001"/>
          </a:xfrm>
          <a:prstGeom prst="rect">
            <a:avLst/>
          </a:prstGeom>
        </p:spPr>
      </p:pic>
      <p:sp>
        <p:nvSpPr>
          <p:cNvPr id="4" name="Rectangle 2"/>
          <p:cNvSpPr txBox="1">
            <a:spLocks noChangeArrowheads="1"/>
          </p:cNvSpPr>
          <p:nvPr/>
        </p:nvSpPr>
        <p:spPr bwMode="auto">
          <a:xfrm>
            <a:off x="755650" y="431800"/>
            <a:ext cx="7272338"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chemeClr val="bg1"/>
                </a:solidFill>
                <a:effectLst/>
                <a:uLnTx/>
                <a:uFillTx/>
                <a:latin typeface="Arial"/>
                <a:ea typeface="+mj-ea"/>
                <a:cs typeface="Arial"/>
              </a:rPr>
              <a:t>WHO IS THE CHURCH?</a:t>
            </a:r>
            <a:br>
              <a:rPr kumimoji="0" lang="en-US" sz="6000" b="1" i="0" u="none" strike="noStrike" kern="1200" cap="none" spc="0" normalizeH="0" baseline="0" noProof="0">
                <a:ln>
                  <a:noFill/>
                </a:ln>
                <a:solidFill>
                  <a:schemeClr val="bg1"/>
                </a:solidFill>
                <a:effectLst/>
                <a:uLnTx/>
                <a:uFillTx/>
                <a:latin typeface="Arial"/>
                <a:ea typeface="+mj-ea"/>
                <a:cs typeface="Arial"/>
              </a:rPr>
            </a:br>
            <a:endParaRPr kumimoji="0" lang="tr-TR" sz="4400" b="0" i="0" u="none" strike="noStrike" kern="1200" cap="none" spc="0" normalizeH="0" baseline="0" noProof="0" dirty="0">
              <a:ln>
                <a:noFill/>
              </a:ln>
              <a:solidFill>
                <a:schemeClr val="bg1"/>
              </a:solidFill>
              <a:effectLst/>
              <a:uLnTx/>
              <a:uFillTx/>
              <a:latin typeface="Arial"/>
              <a:ea typeface="+mj-ea"/>
              <a:cs typeface="Arial"/>
            </a:endParaRPr>
          </a:p>
        </p:txBody>
      </p:sp>
      <p:sp>
        <p:nvSpPr>
          <p:cNvPr id="5" name="Rectangle 3"/>
          <p:cNvSpPr txBox="1">
            <a:spLocks noChangeArrowheads="1"/>
          </p:cNvSpPr>
          <p:nvPr/>
        </p:nvSpPr>
        <p:spPr bwMode="auto">
          <a:xfrm>
            <a:off x="1502752" y="828675"/>
            <a:ext cx="5843710" cy="2663825"/>
          </a:xfrm>
          <a:prstGeom prst="rect">
            <a:avLst/>
          </a:prstGeom>
          <a:noFill/>
          <a:ln w="9525">
            <a:noFill/>
            <a:miter lim="800000"/>
            <a:headEnd/>
            <a:tailEnd/>
          </a:ln>
        </p:spPr>
        <p:txBody>
          <a:bodyPr/>
          <a:lstStyle/>
          <a:p>
            <a:pPr algn="ctr" defTabSz="914400" fontAlgn="base">
              <a:spcBef>
                <a:spcPct val="0"/>
              </a:spcBef>
              <a:spcAft>
                <a:spcPct val="0"/>
              </a:spcAft>
              <a:defRPr/>
            </a:pPr>
            <a:r>
              <a:rPr lang="en-US" sz="5400" b="1" kern="0" dirty="0">
                <a:solidFill>
                  <a:schemeClr val="bg1"/>
                </a:solidFill>
                <a:latin typeface="Arial" panose="020B0604020202020204" pitchFamily="34" charset="0"/>
                <a:cs typeface="Arial" charset="0"/>
              </a:rPr>
              <a:t>We are the CHURCH !</a:t>
            </a:r>
          </a:p>
          <a:p>
            <a:pPr algn="ctr" defTabSz="914400" fontAlgn="base">
              <a:spcBef>
                <a:spcPct val="0"/>
              </a:spcBef>
              <a:spcAft>
                <a:spcPct val="0"/>
              </a:spcAft>
              <a:defRPr/>
            </a:pPr>
            <a:endParaRPr lang="en-US" sz="5400" b="1" kern="0" dirty="0">
              <a:solidFill>
                <a:schemeClr val="bg1"/>
              </a:solidFill>
              <a:latin typeface="Arial" panose="020B0604020202020204" pitchFamily="34" charset="0"/>
              <a:cs typeface="Arial" charset="0"/>
            </a:endParaRPr>
          </a:p>
        </p:txBody>
      </p:sp>
    </p:spTree>
    <p:extLst>
      <p:ext uri="{BB962C8B-B14F-4D97-AF65-F5344CB8AC3E}">
        <p14:creationId xmlns:p14="http://schemas.microsoft.com/office/powerpoint/2010/main" val="3273785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0" y="322496"/>
            <a:ext cx="9144000" cy="1077218"/>
          </a:xfrm>
          <a:prstGeom prst="rect">
            <a:avLst/>
          </a:prstGeom>
          <a:noFill/>
        </p:spPr>
        <p:txBody>
          <a:bodyPr wrap="square" rtlCol="0">
            <a:spAutoFit/>
          </a:bodyPr>
          <a:lstStyle/>
          <a:p>
            <a:pPr algn="ctr"/>
            <a:r>
              <a:rPr lang="en-US" sz="3200" dirty="0">
                <a:latin typeface="Mistral"/>
                <a:cs typeface="Mistral"/>
              </a:rPr>
              <a:t>WE ARE LIKE A FAMILY AS WE BUILD EACH OTHER IN CHRIST, LOOK OUT FOR EACH OTHER &amp; OVERCOME LIFE TOGETHER </a:t>
            </a:r>
          </a:p>
        </p:txBody>
      </p:sp>
    </p:spTree>
    <p:extLst>
      <p:ext uri="{BB962C8B-B14F-4D97-AF65-F5344CB8AC3E}">
        <p14:creationId xmlns:p14="http://schemas.microsoft.com/office/powerpoint/2010/main" val="4259474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158" y="-1"/>
            <a:ext cx="9144001" cy="6858001"/>
          </a:xfrm>
          <a:prstGeom prst="rect">
            <a:avLst/>
          </a:prstGeom>
        </p:spPr>
      </p:pic>
      <p:sp>
        <p:nvSpPr>
          <p:cNvPr id="7" name="TextBox 6"/>
          <p:cNvSpPr txBox="1"/>
          <p:nvPr/>
        </p:nvSpPr>
        <p:spPr>
          <a:xfrm>
            <a:off x="-20158" y="685300"/>
            <a:ext cx="9164158" cy="1200329"/>
          </a:xfrm>
          <a:prstGeom prst="rect">
            <a:avLst/>
          </a:prstGeom>
          <a:noFill/>
        </p:spPr>
        <p:txBody>
          <a:bodyPr wrap="square" rtlCol="0">
            <a:spAutoFit/>
          </a:bodyPr>
          <a:lstStyle/>
          <a:p>
            <a:pPr algn="ctr"/>
            <a:r>
              <a:rPr lang="en-US" sz="7200" dirty="0">
                <a:solidFill>
                  <a:schemeClr val="bg1"/>
                </a:solidFill>
                <a:latin typeface="Mistral"/>
                <a:cs typeface="Mistral"/>
              </a:rPr>
              <a:t>Welcome Back !</a:t>
            </a:r>
          </a:p>
        </p:txBody>
      </p:sp>
    </p:spTree>
    <p:extLst>
      <p:ext uri="{BB962C8B-B14F-4D97-AF65-F5344CB8AC3E}">
        <p14:creationId xmlns:p14="http://schemas.microsoft.com/office/powerpoint/2010/main" val="887162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7" name="TextBox 6"/>
          <p:cNvSpPr txBox="1"/>
          <p:nvPr/>
        </p:nvSpPr>
        <p:spPr>
          <a:xfrm>
            <a:off x="0" y="161248"/>
            <a:ext cx="9164158" cy="923330"/>
          </a:xfrm>
          <a:prstGeom prst="rect">
            <a:avLst/>
          </a:prstGeom>
          <a:noFill/>
        </p:spPr>
        <p:txBody>
          <a:bodyPr wrap="square" rtlCol="0">
            <a:spAutoFit/>
          </a:bodyPr>
          <a:lstStyle/>
          <a:p>
            <a:pPr algn="ctr"/>
            <a:r>
              <a:rPr lang="en-US" sz="5400" dirty="0">
                <a:solidFill>
                  <a:schemeClr val="bg1"/>
                </a:solidFill>
                <a:latin typeface="Mistral"/>
                <a:cs typeface="Mistral"/>
              </a:rPr>
              <a:t>WE ARE PART OF A LARGER FAMILY</a:t>
            </a:r>
          </a:p>
        </p:txBody>
      </p:sp>
    </p:spTree>
    <p:extLst>
      <p:ext uri="{BB962C8B-B14F-4D97-AF65-F5344CB8AC3E}">
        <p14:creationId xmlns:p14="http://schemas.microsoft.com/office/powerpoint/2010/main" val="2762310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7" name="TextBox 6"/>
          <p:cNvSpPr txBox="1"/>
          <p:nvPr/>
        </p:nvSpPr>
        <p:spPr>
          <a:xfrm>
            <a:off x="0" y="725610"/>
            <a:ext cx="9164158" cy="1569660"/>
          </a:xfrm>
          <a:prstGeom prst="rect">
            <a:avLst/>
          </a:prstGeom>
          <a:noFill/>
        </p:spPr>
        <p:txBody>
          <a:bodyPr wrap="square" rtlCol="0">
            <a:spAutoFit/>
          </a:bodyPr>
          <a:lstStyle/>
          <a:p>
            <a:pPr algn="ctr"/>
            <a:r>
              <a:rPr lang="en-US" sz="4800" dirty="0">
                <a:solidFill>
                  <a:schemeClr val="bg1"/>
                </a:solidFill>
                <a:latin typeface="Mistral"/>
                <a:cs typeface="Mistral"/>
              </a:rPr>
              <a:t>WHY DO WE KEEP SHARING ABOUT </a:t>
            </a:r>
          </a:p>
          <a:p>
            <a:pPr algn="ctr"/>
            <a:r>
              <a:rPr lang="en-US" sz="4800" dirty="0">
                <a:solidFill>
                  <a:schemeClr val="bg1"/>
                </a:solidFill>
                <a:latin typeface="Mistral"/>
                <a:cs typeface="Mistral"/>
              </a:rPr>
              <a:t>THE TRUE HAPPINESS WE HAVE ?</a:t>
            </a:r>
          </a:p>
        </p:txBody>
      </p:sp>
    </p:spTree>
    <p:extLst>
      <p:ext uri="{BB962C8B-B14F-4D97-AF65-F5344CB8AC3E}">
        <p14:creationId xmlns:p14="http://schemas.microsoft.com/office/powerpoint/2010/main" val="1896183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7" name="TextBox 6"/>
          <p:cNvSpPr txBox="1"/>
          <p:nvPr/>
        </p:nvSpPr>
        <p:spPr>
          <a:xfrm>
            <a:off x="0" y="161248"/>
            <a:ext cx="9164158" cy="1754326"/>
          </a:xfrm>
          <a:prstGeom prst="rect">
            <a:avLst/>
          </a:prstGeom>
          <a:noFill/>
        </p:spPr>
        <p:txBody>
          <a:bodyPr wrap="square" rtlCol="0">
            <a:spAutoFit/>
          </a:bodyPr>
          <a:lstStyle/>
          <a:p>
            <a:pPr algn="ctr"/>
            <a:r>
              <a:rPr lang="en-US" sz="5400" dirty="0">
                <a:solidFill>
                  <a:schemeClr val="bg1"/>
                </a:solidFill>
                <a:latin typeface="Mistral"/>
                <a:cs typeface="Mistral"/>
              </a:rPr>
              <a:t>YOU ARE VALUABLE TO THE CHURCH </a:t>
            </a:r>
          </a:p>
        </p:txBody>
      </p:sp>
    </p:spTree>
    <p:extLst>
      <p:ext uri="{BB962C8B-B14F-4D97-AF65-F5344CB8AC3E}">
        <p14:creationId xmlns:p14="http://schemas.microsoft.com/office/powerpoint/2010/main" val="2828454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7" name="TextBox 6"/>
          <p:cNvSpPr txBox="1"/>
          <p:nvPr/>
        </p:nvSpPr>
        <p:spPr>
          <a:xfrm>
            <a:off x="196948" y="315996"/>
            <a:ext cx="8736037" cy="5016758"/>
          </a:xfrm>
          <a:prstGeom prst="rect">
            <a:avLst/>
          </a:prstGeom>
          <a:noFill/>
        </p:spPr>
        <p:txBody>
          <a:bodyPr wrap="square" rtlCol="0">
            <a:spAutoFit/>
          </a:bodyPr>
          <a:lstStyle/>
          <a:p>
            <a:pPr algn="ctr"/>
            <a:r>
              <a:rPr lang="en-US" sz="3200" b="1" dirty="0">
                <a:solidFill>
                  <a:schemeClr val="bg1"/>
                </a:solidFill>
                <a:cs typeface="Mistral"/>
              </a:rPr>
              <a:t>A well known speaker started off his seminar by holding up a $50 bill.  In the room of 200, he asked,  "Who would like this $50 bill?"</a:t>
            </a:r>
            <a:br>
              <a:rPr lang="en-US" sz="3200" b="1" dirty="0">
                <a:solidFill>
                  <a:schemeClr val="bg1"/>
                </a:solidFill>
                <a:cs typeface="Mistral"/>
              </a:rPr>
            </a:br>
            <a:br>
              <a:rPr lang="en-US" sz="3200" b="1" dirty="0">
                <a:solidFill>
                  <a:schemeClr val="bg1"/>
                </a:solidFill>
                <a:cs typeface="Mistral"/>
              </a:rPr>
            </a:br>
            <a:r>
              <a:rPr lang="en-US" sz="3200" b="1" dirty="0">
                <a:solidFill>
                  <a:schemeClr val="bg1"/>
                </a:solidFill>
                <a:cs typeface="Mistral"/>
              </a:rPr>
              <a:t>Hands started going up.  He said, "I am going to give this $50 to one of you –       but first, let me do this." </a:t>
            </a:r>
            <a:br>
              <a:rPr lang="en-US" sz="3200" b="1" dirty="0">
                <a:solidFill>
                  <a:schemeClr val="bg1"/>
                </a:solidFill>
                <a:cs typeface="Mistral"/>
              </a:rPr>
            </a:br>
            <a:br>
              <a:rPr lang="en-US" sz="3200" b="1" dirty="0">
                <a:solidFill>
                  <a:schemeClr val="bg1"/>
                </a:solidFill>
                <a:cs typeface="Mistral"/>
              </a:rPr>
            </a:br>
            <a:endParaRPr lang="en-US" sz="3200" b="1" dirty="0">
              <a:solidFill>
                <a:schemeClr val="bg1"/>
              </a:solidFill>
              <a:cs typeface="Mistral"/>
            </a:endParaRPr>
          </a:p>
        </p:txBody>
      </p:sp>
    </p:spTree>
    <p:extLst>
      <p:ext uri="{BB962C8B-B14F-4D97-AF65-F5344CB8AC3E}">
        <p14:creationId xmlns:p14="http://schemas.microsoft.com/office/powerpoint/2010/main" val="3656668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7" name="TextBox 6"/>
          <p:cNvSpPr txBox="1"/>
          <p:nvPr/>
        </p:nvSpPr>
        <p:spPr>
          <a:xfrm>
            <a:off x="304800" y="301928"/>
            <a:ext cx="8440615" cy="6494085"/>
          </a:xfrm>
          <a:prstGeom prst="rect">
            <a:avLst/>
          </a:prstGeom>
          <a:noFill/>
        </p:spPr>
        <p:txBody>
          <a:bodyPr wrap="square" rtlCol="0">
            <a:spAutoFit/>
          </a:bodyPr>
          <a:lstStyle/>
          <a:p>
            <a:pPr algn="ctr"/>
            <a:r>
              <a:rPr lang="en-US" sz="3200" b="1" dirty="0">
                <a:solidFill>
                  <a:schemeClr val="bg1"/>
                </a:solidFill>
                <a:cs typeface="Mistral"/>
              </a:rPr>
              <a:t>He proceeded to crumple the 50 dollar note up.  He then asked, "Who still wants it?”  Still the hands were up in the air. "Well," he replied, "what if I do this?"  </a:t>
            </a:r>
          </a:p>
          <a:p>
            <a:pPr algn="ctr"/>
            <a:r>
              <a:rPr lang="en-US" sz="3200" b="1" dirty="0">
                <a:solidFill>
                  <a:schemeClr val="bg1"/>
                </a:solidFill>
                <a:cs typeface="Mistral"/>
              </a:rPr>
              <a:t>He dropped it on the ground and started to grind it into the floor with his shoe.  He picked it up, now crumpled and dirty.</a:t>
            </a:r>
          </a:p>
          <a:p>
            <a:pPr algn="ctr"/>
            <a:r>
              <a:rPr lang="en-US" sz="3200" b="1" dirty="0">
                <a:solidFill>
                  <a:schemeClr val="bg1"/>
                </a:solidFill>
                <a:cs typeface="Mistral"/>
              </a:rPr>
              <a:t> "Now, who still wants it?"</a:t>
            </a:r>
            <a:br>
              <a:rPr lang="en-US" sz="3200" b="1" dirty="0">
                <a:solidFill>
                  <a:schemeClr val="bg1"/>
                </a:solidFill>
                <a:cs typeface="Mistral"/>
              </a:rPr>
            </a:br>
            <a:br>
              <a:rPr lang="en-US" sz="3200" b="1" dirty="0">
                <a:solidFill>
                  <a:schemeClr val="bg1"/>
                </a:solidFill>
                <a:cs typeface="Mistral"/>
              </a:rPr>
            </a:br>
            <a:r>
              <a:rPr lang="en-US" sz="3200" b="1" dirty="0">
                <a:solidFill>
                  <a:schemeClr val="bg1"/>
                </a:solidFill>
                <a:cs typeface="Mistral"/>
              </a:rPr>
              <a:t>. </a:t>
            </a:r>
            <a:br>
              <a:rPr lang="en-US" sz="3200" b="1" dirty="0">
                <a:solidFill>
                  <a:schemeClr val="bg1"/>
                </a:solidFill>
                <a:cs typeface="Mistral"/>
              </a:rPr>
            </a:br>
            <a:endParaRPr lang="en-US" sz="3200" b="1" dirty="0">
              <a:solidFill>
                <a:schemeClr val="bg1"/>
              </a:solidFill>
              <a:cs typeface="Mistral"/>
            </a:endParaRPr>
          </a:p>
          <a:p>
            <a:pPr algn="ctr"/>
            <a:br>
              <a:rPr lang="en-US" sz="3200" b="1" dirty="0">
                <a:solidFill>
                  <a:schemeClr val="bg1"/>
                </a:solidFill>
                <a:cs typeface="Mistral"/>
              </a:rPr>
            </a:br>
            <a:endParaRPr lang="en-US" sz="3200" b="1" dirty="0">
              <a:solidFill>
                <a:schemeClr val="bg1"/>
              </a:solidFill>
              <a:cs typeface="Mistral"/>
            </a:endParaRPr>
          </a:p>
        </p:txBody>
      </p:sp>
    </p:spTree>
    <p:extLst>
      <p:ext uri="{BB962C8B-B14F-4D97-AF65-F5344CB8AC3E}">
        <p14:creationId xmlns:p14="http://schemas.microsoft.com/office/powerpoint/2010/main" val="4247361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7" name="TextBox 6"/>
          <p:cNvSpPr txBox="1"/>
          <p:nvPr/>
        </p:nvSpPr>
        <p:spPr>
          <a:xfrm>
            <a:off x="358588" y="315996"/>
            <a:ext cx="8440615" cy="6494085"/>
          </a:xfrm>
          <a:prstGeom prst="rect">
            <a:avLst/>
          </a:prstGeom>
          <a:solidFill>
            <a:schemeClr val="tx1">
              <a:alpha val="50000"/>
            </a:schemeClr>
          </a:solidFill>
        </p:spPr>
        <p:txBody>
          <a:bodyPr wrap="square" rtlCol="0">
            <a:spAutoFit/>
          </a:bodyPr>
          <a:lstStyle/>
          <a:p>
            <a:pPr algn="ctr"/>
            <a:r>
              <a:rPr lang="en-SG" altLang="en-US" sz="3200" b="1" dirty="0">
                <a:solidFill>
                  <a:schemeClr val="bg1"/>
                </a:solidFill>
              </a:rPr>
              <a:t>Still the hands went into the air.</a:t>
            </a:r>
            <a:br>
              <a:rPr lang="en-SG" altLang="en-US" sz="3200" b="1" dirty="0">
                <a:solidFill>
                  <a:schemeClr val="bg1"/>
                </a:solidFill>
              </a:rPr>
            </a:br>
            <a:r>
              <a:rPr lang="en-SG" altLang="en-US" sz="3200" b="1" dirty="0">
                <a:solidFill>
                  <a:schemeClr val="bg1"/>
                </a:solidFill>
              </a:rPr>
              <a:t>"My friends, you have all learned a very valuable lesson.  No matter what I did to the money, you still wanted it because it did not decrease in value.  It was still worth $50.</a:t>
            </a:r>
            <a:br>
              <a:rPr lang="en-SG" altLang="en-US" sz="3200" b="1" dirty="0">
                <a:solidFill>
                  <a:schemeClr val="bg1"/>
                </a:solidFill>
              </a:rPr>
            </a:br>
            <a:r>
              <a:rPr lang="en-SG" altLang="en-US" sz="3200" b="1" dirty="0">
                <a:solidFill>
                  <a:schemeClr val="bg1"/>
                </a:solidFill>
              </a:rPr>
              <a:t>Many times in our lives, we are dropped, crumpled, and ground into the dirt by the decisions we make and circumstances that come our way.  We feel as though we are worthless; but no matter what happened or will happen, you will never lose your value.</a:t>
            </a:r>
            <a:endParaRPr lang="en-US" sz="3200" b="1" dirty="0">
              <a:solidFill>
                <a:schemeClr val="bg1"/>
              </a:solidFill>
              <a:latin typeface="Mistral"/>
              <a:cs typeface="Mistral"/>
            </a:endParaRPr>
          </a:p>
        </p:txBody>
      </p:sp>
    </p:spTree>
    <p:extLst>
      <p:ext uri="{BB962C8B-B14F-4D97-AF65-F5344CB8AC3E}">
        <p14:creationId xmlns:p14="http://schemas.microsoft.com/office/powerpoint/2010/main" val="437127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7" name="TextBox 6"/>
          <p:cNvSpPr txBox="1"/>
          <p:nvPr/>
        </p:nvSpPr>
        <p:spPr>
          <a:xfrm>
            <a:off x="457200" y="161248"/>
            <a:ext cx="8288215" cy="3046988"/>
          </a:xfrm>
          <a:prstGeom prst="rect">
            <a:avLst/>
          </a:prstGeom>
          <a:solidFill>
            <a:schemeClr val="tx1">
              <a:alpha val="50000"/>
            </a:schemeClr>
          </a:solidFill>
        </p:spPr>
        <p:txBody>
          <a:bodyPr wrap="square" rtlCol="0">
            <a:spAutoFit/>
          </a:bodyPr>
          <a:lstStyle/>
          <a:p>
            <a:pPr algn="ctr"/>
            <a:r>
              <a:rPr lang="en-SG" altLang="en-US" sz="3200" b="1" dirty="0">
                <a:solidFill>
                  <a:schemeClr val="bg1"/>
                </a:solidFill>
              </a:rPr>
              <a:t>Dirty or clean, crumpled or finely creased, you are still priceless to God and to His church.  The worth of our lives comes, not in what we do or who we know, but by… WHO WE ARE.  You are valuable in God’s eyes and to His church</a:t>
            </a:r>
          </a:p>
        </p:txBody>
      </p:sp>
    </p:spTree>
    <p:extLst>
      <p:ext uri="{BB962C8B-B14F-4D97-AF65-F5344CB8AC3E}">
        <p14:creationId xmlns:p14="http://schemas.microsoft.com/office/powerpoint/2010/main" val="2336223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7" name="TextBox 6"/>
          <p:cNvSpPr txBox="1"/>
          <p:nvPr/>
        </p:nvSpPr>
        <p:spPr>
          <a:xfrm>
            <a:off x="457200" y="161248"/>
            <a:ext cx="8288215" cy="3108543"/>
          </a:xfrm>
          <a:prstGeom prst="rect">
            <a:avLst/>
          </a:prstGeom>
          <a:solidFill>
            <a:schemeClr val="tx1">
              <a:alpha val="51000"/>
            </a:schemeClr>
          </a:solidFill>
        </p:spPr>
        <p:txBody>
          <a:bodyPr wrap="square" rtlCol="0">
            <a:spAutoFit/>
          </a:bodyPr>
          <a:lstStyle/>
          <a:p>
            <a:r>
              <a:rPr lang="en-US" altLang="en-US" sz="2800" b="1" dirty="0">
                <a:solidFill>
                  <a:schemeClr val="bg1"/>
                </a:solidFill>
              </a:rPr>
              <a:t>The Bible says “we are His workmanship created in Christ Jesus for good works” [Ephesians 2:10].  You are God's one-of-a-kind masterpiece.  There’ll never be another you.  </a:t>
            </a:r>
          </a:p>
          <a:p>
            <a:r>
              <a:rPr lang="en-US" altLang="en-US" sz="2800" b="1" dirty="0">
                <a:solidFill>
                  <a:schemeClr val="bg1"/>
                </a:solidFill>
              </a:rPr>
              <a:t>If you don't believe it, look at your fingerprints. YOU HAVE INFINITE VALUE!</a:t>
            </a:r>
            <a:br>
              <a:rPr lang="en-US" altLang="en-US" sz="2800" b="1" dirty="0">
                <a:solidFill>
                  <a:schemeClr val="bg1"/>
                </a:solidFill>
              </a:rPr>
            </a:br>
            <a:r>
              <a:rPr lang="en-US" altLang="en-US" sz="2800" b="1" dirty="0">
                <a:solidFill>
                  <a:schemeClr val="bg1"/>
                </a:solidFill>
              </a:rPr>
              <a:t>You are special - don't ever forget it."</a:t>
            </a:r>
          </a:p>
        </p:txBody>
      </p:sp>
    </p:spTree>
    <p:extLst>
      <p:ext uri="{BB962C8B-B14F-4D97-AF65-F5344CB8AC3E}">
        <p14:creationId xmlns:p14="http://schemas.microsoft.com/office/powerpoint/2010/main" val="2758174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158" y="40314"/>
            <a:ext cx="9164158" cy="1569660"/>
          </a:xfrm>
          <a:prstGeom prst="rect">
            <a:avLst/>
          </a:prstGeom>
          <a:noFill/>
        </p:spPr>
        <p:txBody>
          <a:bodyPr wrap="square" rtlCol="0">
            <a:spAutoFit/>
          </a:bodyPr>
          <a:lstStyle/>
          <a:p>
            <a:pPr algn="ctr"/>
            <a:r>
              <a:rPr lang="en-US" sz="4800" dirty="0">
                <a:solidFill>
                  <a:srgbClr val="000000"/>
                </a:solidFill>
                <a:latin typeface="Mistral"/>
                <a:cs typeface="Mistral"/>
              </a:rPr>
              <a:t>1. WE HAVE EXPERIENCED THIS GREAT LOVE AND WE WANT YOU TO HAVE IT TOO</a:t>
            </a:r>
          </a:p>
        </p:txBody>
      </p:sp>
      <p:pic>
        <p:nvPicPr>
          <p:cNvPr id="2" name="Picture 1"/>
          <p:cNvPicPr>
            <a:picLocks noChangeAspect="1"/>
          </p:cNvPicPr>
          <p:nvPr/>
        </p:nvPicPr>
        <p:blipFill rotWithShape="1">
          <a:blip r:embed="rId2"/>
          <a:srcRect t="24688" b="15650"/>
          <a:stretch/>
        </p:blipFill>
        <p:spPr>
          <a:xfrm>
            <a:off x="0" y="1609974"/>
            <a:ext cx="9144000" cy="5248026"/>
          </a:xfrm>
          <a:prstGeom prst="rect">
            <a:avLst/>
          </a:prstGeom>
        </p:spPr>
      </p:pic>
    </p:spTree>
    <p:extLst>
      <p:ext uri="{BB962C8B-B14F-4D97-AF65-F5344CB8AC3E}">
        <p14:creationId xmlns:p14="http://schemas.microsoft.com/office/powerpoint/2010/main" val="3976412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6858000"/>
          </a:xfrm>
          <a:prstGeom prst="rect">
            <a:avLst/>
          </a:prstGeom>
        </p:spPr>
      </p:pic>
      <p:sp>
        <p:nvSpPr>
          <p:cNvPr id="7" name="TextBox 6"/>
          <p:cNvSpPr txBox="1"/>
          <p:nvPr/>
        </p:nvSpPr>
        <p:spPr>
          <a:xfrm>
            <a:off x="0" y="0"/>
            <a:ext cx="9164158" cy="2308324"/>
          </a:xfrm>
          <a:prstGeom prst="rect">
            <a:avLst/>
          </a:prstGeom>
          <a:noFill/>
        </p:spPr>
        <p:txBody>
          <a:bodyPr wrap="square" rtlCol="0">
            <a:spAutoFit/>
          </a:bodyPr>
          <a:lstStyle/>
          <a:p>
            <a:pPr algn="ctr"/>
            <a:r>
              <a:rPr lang="en-US" sz="4800" dirty="0">
                <a:solidFill>
                  <a:schemeClr val="bg1"/>
                </a:solidFill>
                <a:latin typeface="Mistral"/>
                <a:cs typeface="Mistral"/>
              </a:rPr>
              <a:t>2. OHANA : </a:t>
            </a:r>
          </a:p>
          <a:p>
            <a:pPr algn="ctr"/>
            <a:r>
              <a:rPr lang="en-US" sz="4800" dirty="0">
                <a:solidFill>
                  <a:schemeClr val="bg1"/>
                </a:solidFill>
                <a:latin typeface="Mistral"/>
                <a:cs typeface="Mistral"/>
              </a:rPr>
              <a:t>MEANS NO ONE GETS </a:t>
            </a:r>
          </a:p>
          <a:p>
            <a:pPr algn="ctr"/>
            <a:r>
              <a:rPr lang="en-US" sz="4800" dirty="0">
                <a:solidFill>
                  <a:schemeClr val="bg1"/>
                </a:solidFill>
                <a:latin typeface="Mistral"/>
                <a:cs typeface="Mistral"/>
              </a:rPr>
              <a:t>FORGOTTEN OR LEFT BEHIND</a:t>
            </a:r>
          </a:p>
        </p:txBody>
      </p:sp>
    </p:spTree>
    <p:extLst>
      <p:ext uri="{BB962C8B-B14F-4D97-AF65-F5344CB8AC3E}">
        <p14:creationId xmlns:p14="http://schemas.microsoft.com/office/powerpoint/2010/main" val="1027322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158" y="-1"/>
            <a:ext cx="9144001" cy="6858001"/>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6602" y1="12147" x2="26602" y2="12147"/>
                        <a14:foregroundMark x1="36838" y1="12147" x2="36838" y2="12147"/>
                        <a14:foregroundMark x1="38162" y1="5643" x2="38162" y2="5643"/>
                        <a14:foregroundMark x1="32103" y1="15596" x2="32103" y2="15596"/>
                        <a14:foregroundMark x1="20543" y1="12539" x2="20543" y2="12539"/>
                        <a14:foregroundMark x1="25279" y1="24765" x2="25279" y2="24765"/>
                        <a14:foregroundMark x1="22214" y1="26332" x2="22214" y2="26332"/>
                        <a14:foregroundMark x1="17827" y1="25549" x2="17827" y2="25549"/>
                        <a14:foregroundMark x1="11003" y1="25157" x2="11003" y2="25157"/>
                        <a14:foregroundMark x1="33078" y1="25549" x2="33078" y2="25549"/>
                        <a14:foregroundMark x1="39903" y1="26332" x2="39903" y2="26332"/>
                        <a14:foregroundMark x1="63997" y1="26724" x2="63997" y2="26724"/>
                        <a14:foregroundMark x1="56198" y1="23981" x2="56198" y2="23981"/>
                        <a14:foregroundMark x1="68454" y1="25157" x2="68454" y2="25157"/>
                        <a14:foregroundMark x1="80292" y1="45455" x2="80292" y2="45455"/>
                        <a14:foregroundMark x1="42270" y1="64577" x2="42270" y2="64577"/>
                        <a14:foregroundMark x1="80292" y1="50392" x2="80292" y2="50392"/>
                        <a14:foregroundMark x1="83705" y1="47335" x2="83705" y2="47335"/>
                        <a14:foregroundMark x1="82382" y1="53056" x2="82382" y2="53056"/>
                        <a14:foregroundMark x1="64694" y1="64185" x2="64694" y2="64185"/>
                        <a14:foregroundMark x1="68106" y1="53056" x2="68106" y2="53056"/>
                        <a14:foregroundMark x1="58217" y1="53840" x2="58217" y2="53840"/>
                        <a14:foregroundMark x1="43315" y1="55016" x2="43315" y2="55016"/>
                        <a14:foregroundMark x1="45334" y1="67947" x2="45334" y2="67947"/>
                        <a14:foregroundMark x1="16086" y1="53056" x2="16086" y2="53056"/>
                        <a14:foregroundMark x1="21170" y1="53840" x2="21170" y2="53840"/>
                        <a14:foregroundMark x1="12047" y1="62618" x2="12047" y2="62618"/>
                        <a14:foregroundMark x1="11003" y1="78292" x2="11003" y2="78292"/>
                        <a14:foregroundMark x1="16086" y1="75235" x2="16086" y2="75235"/>
                        <a14:foregroundMark x1="23886" y1="86364" x2="23886" y2="86364"/>
                        <a14:foregroundMark x1="33426" y1="85580" x2="33426" y2="85580"/>
                        <a14:foregroundMark x1="37535" y1="86364" x2="37535" y2="86364"/>
                        <a14:foregroundMark x1="35794" y1="64890" x2="35794" y2="64890"/>
                        <a14:foregroundMark x1="21518" y1="59953" x2="21518" y2="59953"/>
                        <a14:foregroundMark x1="30014" y1="12539" x2="30014" y2="12539"/>
                        <a14:foregroundMark x1="27298" y1="96238" x2="27298" y2="96238"/>
                        <a14:foregroundMark x1="29387" y1="93966" x2="29387" y2="93966"/>
                        <a14:foregroundMark x1="56894" y1="84404" x2="56894" y2="84404"/>
                        <a14:foregroundMark x1="73886" y1="89420" x2="73886" y2="89420"/>
                        <a14:foregroundMark x1="58565" y1="62226" x2="58565" y2="62226"/>
                      </a14:backgroundRemoval>
                    </a14:imgEffect>
                  </a14:imgLayer>
                </a14:imgProps>
              </a:ext>
            </a:extLst>
          </a:blip>
          <a:stretch>
            <a:fillRect/>
          </a:stretch>
        </p:blipFill>
        <p:spPr>
          <a:xfrm>
            <a:off x="1672492" y="168577"/>
            <a:ext cx="6744677" cy="2167444"/>
          </a:xfrm>
          <a:prstGeom prst="rect">
            <a:avLst/>
          </a:prstGeom>
        </p:spPr>
      </p:pic>
    </p:spTree>
    <p:extLst>
      <p:ext uri="{BB962C8B-B14F-4D97-AF65-F5344CB8AC3E}">
        <p14:creationId xmlns:p14="http://schemas.microsoft.com/office/powerpoint/2010/main" val="2082601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6858000"/>
          </a:xfrm>
          <a:prstGeom prst="rect">
            <a:avLst/>
          </a:prstGeom>
        </p:spPr>
      </p:pic>
      <p:sp>
        <p:nvSpPr>
          <p:cNvPr id="7" name="TextBox 6"/>
          <p:cNvSpPr txBox="1"/>
          <p:nvPr/>
        </p:nvSpPr>
        <p:spPr>
          <a:xfrm>
            <a:off x="0" y="0"/>
            <a:ext cx="9164158" cy="3539430"/>
          </a:xfrm>
          <a:prstGeom prst="rect">
            <a:avLst/>
          </a:prstGeom>
          <a:noFill/>
        </p:spPr>
        <p:txBody>
          <a:bodyPr wrap="square" rtlCol="0">
            <a:spAutoFit/>
          </a:bodyPr>
          <a:lstStyle/>
          <a:p>
            <a:pPr algn="ctr"/>
            <a:r>
              <a:rPr lang="en-US" sz="3200" dirty="0">
                <a:solidFill>
                  <a:schemeClr val="bg1"/>
                </a:solidFill>
                <a:latin typeface="Mistral"/>
                <a:cs typeface="Mistral"/>
              </a:rPr>
              <a:t>THAT INCLUDES EVERYONE</a:t>
            </a:r>
          </a:p>
          <a:p>
            <a:pPr algn="ctr"/>
            <a:r>
              <a:rPr lang="en-US" sz="3200" dirty="0">
                <a:solidFill>
                  <a:schemeClr val="bg1"/>
                </a:solidFill>
                <a:latin typeface="Mistral"/>
                <a:cs typeface="Mistral"/>
              </a:rPr>
              <a:t>WHETHER YOU HAVE NO PURPOSE IN LIFE ? </a:t>
            </a:r>
          </a:p>
          <a:p>
            <a:pPr algn="ctr"/>
            <a:r>
              <a:rPr lang="en-US" sz="3200" dirty="0">
                <a:solidFill>
                  <a:schemeClr val="bg1"/>
                </a:solidFill>
                <a:latin typeface="Mistral"/>
                <a:cs typeface="Mistral"/>
              </a:rPr>
              <a:t>FACING PRESSURE ? CRYING IN SECRET ? </a:t>
            </a:r>
          </a:p>
          <a:p>
            <a:pPr algn="ctr"/>
            <a:r>
              <a:rPr lang="en-US" sz="3200" dirty="0">
                <a:solidFill>
                  <a:schemeClr val="bg1"/>
                </a:solidFill>
                <a:latin typeface="Mistral"/>
                <a:cs typeface="Mistral"/>
              </a:rPr>
              <a:t>POOR AND BROKEN IN SPIRIT ? IN NEED OF HEALING ? </a:t>
            </a:r>
          </a:p>
          <a:p>
            <a:pPr algn="ctr"/>
            <a:r>
              <a:rPr lang="en-US" sz="3200" dirty="0">
                <a:solidFill>
                  <a:schemeClr val="bg1"/>
                </a:solidFill>
                <a:latin typeface="Mistral"/>
                <a:cs typeface="Mistral"/>
              </a:rPr>
              <a:t>HURT ? BITTER ? LOST ? DISCOURAGED?</a:t>
            </a:r>
          </a:p>
          <a:p>
            <a:pPr algn="ctr"/>
            <a:endParaRPr lang="en-US" sz="3200" dirty="0">
              <a:solidFill>
                <a:schemeClr val="bg1"/>
              </a:solidFill>
              <a:latin typeface="Mistral"/>
              <a:cs typeface="Mistral"/>
            </a:endParaRPr>
          </a:p>
          <a:p>
            <a:pPr algn="ctr"/>
            <a:r>
              <a:rPr lang="en-US" sz="3200" dirty="0">
                <a:solidFill>
                  <a:schemeClr val="bg1"/>
                </a:solidFill>
                <a:latin typeface="Mistral"/>
                <a:cs typeface="Mistral"/>
              </a:rPr>
              <a:t> </a:t>
            </a:r>
          </a:p>
        </p:txBody>
      </p:sp>
    </p:spTree>
    <p:extLst>
      <p:ext uri="{BB962C8B-B14F-4D97-AF65-F5344CB8AC3E}">
        <p14:creationId xmlns:p14="http://schemas.microsoft.com/office/powerpoint/2010/main" val="3689832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6858000"/>
          </a:xfrm>
          <a:prstGeom prst="rect">
            <a:avLst/>
          </a:prstGeom>
        </p:spPr>
      </p:pic>
      <p:sp>
        <p:nvSpPr>
          <p:cNvPr id="7" name="TextBox 6"/>
          <p:cNvSpPr txBox="1"/>
          <p:nvPr/>
        </p:nvSpPr>
        <p:spPr>
          <a:xfrm>
            <a:off x="0" y="0"/>
            <a:ext cx="9164158" cy="1569660"/>
          </a:xfrm>
          <a:prstGeom prst="rect">
            <a:avLst/>
          </a:prstGeom>
          <a:noFill/>
        </p:spPr>
        <p:txBody>
          <a:bodyPr wrap="square" rtlCol="0">
            <a:spAutoFit/>
          </a:bodyPr>
          <a:lstStyle/>
          <a:p>
            <a:pPr algn="ctr"/>
            <a:r>
              <a:rPr lang="en-US" sz="4800" dirty="0">
                <a:solidFill>
                  <a:schemeClr val="bg1"/>
                </a:solidFill>
                <a:latin typeface="Mistral"/>
                <a:cs typeface="Mistral"/>
              </a:rPr>
              <a:t>THE CHURCH IS LIKE A HOSPITAL </a:t>
            </a:r>
          </a:p>
          <a:p>
            <a:pPr algn="ctr"/>
            <a:r>
              <a:rPr lang="en-US" sz="4800" dirty="0">
                <a:solidFill>
                  <a:schemeClr val="bg1"/>
                </a:solidFill>
                <a:latin typeface="Mistral"/>
                <a:cs typeface="Mistral"/>
              </a:rPr>
              <a:t>FOR THE SICK AND NOT THE PERFECT</a:t>
            </a:r>
          </a:p>
        </p:txBody>
      </p:sp>
    </p:spTree>
    <p:extLst>
      <p:ext uri="{BB962C8B-B14F-4D97-AF65-F5344CB8AC3E}">
        <p14:creationId xmlns:p14="http://schemas.microsoft.com/office/powerpoint/2010/main" val="1744710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6858000"/>
          </a:xfrm>
          <a:prstGeom prst="rect">
            <a:avLst/>
          </a:prstGeom>
        </p:spPr>
      </p:pic>
      <p:sp>
        <p:nvSpPr>
          <p:cNvPr id="7" name="TextBox 6"/>
          <p:cNvSpPr txBox="1"/>
          <p:nvPr/>
        </p:nvSpPr>
        <p:spPr>
          <a:xfrm>
            <a:off x="0" y="0"/>
            <a:ext cx="9164158" cy="2308324"/>
          </a:xfrm>
          <a:prstGeom prst="rect">
            <a:avLst/>
          </a:prstGeom>
          <a:noFill/>
        </p:spPr>
        <p:txBody>
          <a:bodyPr wrap="square" rtlCol="0">
            <a:spAutoFit/>
          </a:bodyPr>
          <a:lstStyle/>
          <a:p>
            <a:pPr algn="ctr"/>
            <a:r>
              <a:rPr lang="en-US" sz="4800" dirty="0">
                <a:solidFill>
                  <a:schemeClr val="bg1"/>
                </a:solidFill>
                <a:latin typeface="Mistral"/>
                <a:cs typeface="Mistral"/>
              </a:rPr>
              <a:t>IT IS  A PLACE </a:t>
            </a:r>
          </a:p>
          <a:p>
            <a:pPr algn="ctr"/>
            <a:r>
              <a:rPr lang="en-US" sz="4800" dirty="0">
                <a:solidFill>
                  <a:schemeClr val="bg1"/>
                </a:solidFill>
                <a:latin typeface="Mistral"/>
                <a:cs typeface="Mistral"/>
              </a:rPr>
              <a:t>WHERE THE SPIRIT RESTS, </a:t>
            </a:r>
          </a:p>
          <a:p>
            <a:pPr algn="ctr"/>
            <a:r>
              <a:rPr lang="en-US" sz="4800" dirty="0">
                <a:solidFill>
                  <a:schemeClr val="bg1"/>
                </a:solidFill>
                <a:latin typeface="Mistral"/>
                <a:cs typeface="Mistral"/>
              </a:rPr>
              <a:t>A HOME TO THE SOUL</a:t>
            </a:r>
          </a:p>
        </p:txBody>
      </p:sp>
    </p:spTree>
    <p:extLst>
      <p:ext uri="{BB962C8B-B14F-4D97-AF65-F5344CB8AC3E}">
        <p14:creationId xmlns:p14="http://schemas.microsoft.com/office/powerpoint/2010/main" val="1826615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6858000"/>
          </a:xfrm>
          <a:prstGeom prst="rect">
            <a:avLst/>
          </a:prstGeom>
        </p:spPr>
      </p:pic>
      <p:sp>
        <p:nvSpPr>
          <p:cNvPr id="7" name="TextBox 6"/>
          <p:cNvSpPr txBox="1"/>
          <p:nvPr/>
        </p:nvSpPr>
        <p:spPr>
          <a:xfrm>
            <a:off x="0" y="0"/>
            <a:ext cx="9164158" cy="1569660"/>
          </a:xfrm>
          <a:prstGeom prst="rect">
            <a:avLst/>
          </a:prstGeom>
          <a:noFill/>
        </p:spPr>
        <p:txBody>
          <a:bodyPr wrap="square" rtlCol="0">
            <a:spAutoFit/>
          </a:bodyPr>
          <a:lstStyle/>
          <a:p>
            <a:pPr algn="ctr"/>
            <a:r>
              <a:rPr lang="en-US" sz="4800" dirty="0">
                <a:solidFill>
                  <a:schemeClr val="bg1"/>
                </a:solidFill>
                <a:latin typeface="Mistral"/>
                <a:cs typeface="Mistral"/>
              </a:rPr>
              <a:t>WHERE WE GATHER,WORSHIP GOD, </a:t>
            </a:r>
          </a:p>
          <a:p>
            <a:pPr algn="ctr"/>
            <a:r>
              <a:rPr lang="en-US" sz="4800" dirty="0">
                <a:solidFill>
                  <a:schemeClr val="bg1"/>
                </a:solidFill>
                <a:latin typeface="Mistral"/>
                <a:cs typeface="Mistral"/>
              </a:rPr>
              <a:t>NURTURE AND BUILD UP THE SPIRIT</a:t>
            </a:r>
          </a:p>
        </p:txBody>
      </p:sp>
    </p:spTree>
    <p:extLst>
      <p:ext uri="{BB962C8B-B14F-4D97-AF65-F5344CB8AC3E}">
        <p14:creationId xmlns:p14="http://schemas.microsoft.com/office/powerpoint/2010/main" val="3816624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6858000"/>
          </a:xfrm>
          <a:prstGeom prst="rect">
            <a:avLst/>
          </a:prstGeom>
        </p:spPr>
      </p:pic>
      <p:sp>
        <p:nvSpPr>
          <p:cNvPr id="7" name="TextBox 6"/>
          <p:cNvSpPr txBox="1"/>
          <p:nvPr/>
        </p:nvSpPr>
        <p:spPr>
          <a:xfrm>
            <a:off x="0" y="0"/>
            <a:ext cx="9164158" cy="1569660"/>
          </a:xfrm>
          <a:prstGeom prst="rect">
            <a:avLst/>
          </a:prstGeom>
          <a:noFill/>
        </p:spPr>
        <p:txBody>
          <a:bodyPr wrap="square" rtlCol="0">
            <a:spAutoFit/>
          </a:bodyPr>
          <a:lstStyle/>
          <a:p>
            <a:pPr algn="ctr"/>
            <a:r>
              <a:rPr lang="en-US" sz="4800" dirty="0">
                <a:solidFill>
                  <a:schemeClr val="bg1"/>
                </a:solidFill>
                <a:latin typeface="Mistral"/>
                <a:cs typeface="Mistral"/>
              </a:rPr>
              <a:t>WE CARE FOR EACH OTHER</a:t>
            </a:r>
          </a:p>
          <a:p>
            <a:pPr algn="ctr"/>
            <a:r>
              <a:rPr lang="en-US" sz="4800" dirty="0">
                <a:solidFill>
                  <a:schemeClr val="bg1"/>
                </a:solidFill>
                <a:latin typeface="Mistral"/>
                <a:cs typeface="Mistral"/>
              </a:rPr>
              <a:t>THROUGH THE LOVE OF GOD</a:t>
            </a:r>
          </a:p>
        </p:txBody>
      </p:sp>
    </p:spTree>
    <p:extLst>
      <p:ext uri="{BB962C8B-B14F-4D97-AF65-F5344CB8AC3E}">
        <p14:creationId xmlns:p14="http://schemas.microsoft.com/office/powerpoint/2010/main" val="3683390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64158" cy="6858000"/>
          </a:xfrm>
          <a:prstGeom prst="rect">
            <a:avLst/>
          </a:prstGeom>
        </p:spPr>
      </p:pic>
      <p:sp>
        <p:nvSpPr>
          <p:cNvPr id="7" name="TextBox 6"/>
          <p:cNvSpPr txBox="1"/>
          <p:nvPr/>
        </p:nvSpPr>
        <p:spPr>
          <a:xfrm>
            <a:off x="685362" y="262030"/>
            <a:ext cx="8599744" cy="646331"/>
          </a:xfrm>
          <a:prstGeom prst="rect">
            <a:avLst/>
          </a:prstGeom>
          <a:noFill/>
        </p:spPr>
        <p:txBody>
          <a:bodyPr wrap="square" rtlCol="0">
            <a:spAutoFit/>
          </a:bodyPr>
          <a:lstStyle/>
          <a:p>
            <a:r>
              <a:rPr lang="en-US" sz="3600" dirty="0">
                <a:solidFill>
                  <a:schemeClr val="bg1"/>
                </a:solidFill>
                <a:latin typeface="Mistral"/>
                <a:cs typeface="Mistral"/>
              </a:rPr>
              <a:t>SOMETHING THAT WAS SHARED AT OUR CHURCH</a:t>
            </a:r>
            <a:r>
              <a:rPr lang="mr-IN" sz="3600" dirty="0">
                <a:solidFill>
                  <a:schemeClr val="bg1"/>
                </a:solidFill>
                <a:latin typeface="Mistral"/>
                <a:cs typeface="Mistral"/>
              </a:rPr>
              <a:t>…</a:t>
            </a:r>
            <a:endParaRPr lang="en-US" sz="3600" dirty="0">
              <a:solidFill>
                <a:schemeClr val="bg1"/>
              </a:solidFill>
              <a:latin typeface="Mistral"/>
              <a:cs typeface="Mistral"/>
            </a:endParaRPr>
          </a:p>
        </p:txBody>
      </p:sp>
    </p:spTree>
    <p:extLst>
      <p:ext uri="{BB962C8B-B14F-4D97-AF65-F5344CB8AC3E}">
        <p14:creationId xmlns:p14="http://schemas.microsoft.com/office/powerpoint/2010/main" val="35309484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08523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0" y="262030"/>
            <a:ext cx="9285106" cy="646331"/>
          </a:xfrm>
          <a:prstGeom prst="rect">
            <a:avLst/>
          </a:prstGeom>
          <a:noFill/>
        </p:spPr>
        <p:txBody>
          <a:bodyPr wrap="square" rtlCol="0">
            <a:spAutoFit/>
          </a:bodyPr>
          <a:lstStyle/>
          <a:p>
            <a:pPr algn="ctr"/>
            <a:r>
              <a:rPr lang="x-none" sz="3600" dirty="0">
                <a:solidFill>
                  <a:schemeClr val="bg1"/>
                </a:solidFill>
                <a:latin typeface="Mistral"/>
                <a:cs typeface="Mistral"/>
              </a:rPr>
              <a:t>WE SPOKE ABOUT</a:t>
            </a:r>
            <a:r>
              <a:rPr lang="mr-IN" sz="3600" dirty="0">
                <a:solidFill>
                  <a:schemeClr val="bg1"/>
                </a:solidFill>
                <a:latin typeface="Mistral"/>
                <a:cs typeface="Mistral"/>
              </a:rPr>
              <a:t>…</a:t>
            </a:r>
            <a:endParaRPr lang="en-US" sz="3600" dirty="0">
              <a:solidFill>
                <a:schemeClr val="bg1"/>
              </a:solidFill>
              <a:latin typeface="Mistral"/>
              <a:cs typeface="Mistral"/>
            </a:endParaRPr>
          </a:p>
        </p:txBody>
      </p:sp>
    </p:spTree>
    <p:extLst>
      <p:ext uri="{BB962C8B-B14F-4D97-AF65-F5344CB8AC3E}">
        <p14:creationId xmlns:p14="http://schemas.microsoft.com/office/powerpoint/2010/main" val="983958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0" y="20158"/>
            <a:ext cx="9285106" cy="1200329"/>
          </a:xfrm>
          <a:prstGeom prst="rect">
            <a:avLst/>
          </a:prstGeom>
          <a:noFill/>
        </p:spPr>
        <p:txBody>
          <a:bodyPr wrap="square" rtlCol="0">
            <a:spAutoFit/>
          </a:bodyPr>
          <a:lstStyle/>
          <a:p>
            <a:pPr algn="ctr"/>
            <a:r>
              <a:rPr lang="x-none" sz="3600" dirty="0">
                <a:solidFill>
                  <a:schemeClr val="bg1"/>
                </a:solidFill>
                <a:latin typeface="Mistral"/>
                <a:cs typeface="Mistral"/>
              </a:rPr>
              <a:t>“THE PERFECT FAMILY </a:t>
            </a:r>
          </a:p>
          <a:p>
            <a:pPr algn="ctr"/>
            <a:r>
              <a:rPr lang="x-none" sz="3600" dirty="0">
                <a:solidFill>
                  <a:schemeClr val="bg1"/>
                </a:solidFill>
                <a:latin typeface="Mistral"/>
                <a:cs typeface="Mistral"/>
              </a:rPr>
              <a:t>UNDERSTANDS &amp; EMBRACES ITS IMPERFECTIONS”. </a:t>
            </a:r>
            <a:endParaRPr lang="en-US" sz="3600" dirty="0">
              <a:solidFill>
                <a:schemeClr val="bg1"/>
              </a:solidFill>
              <a:latin typeface="Mistral"/>
              <a:cs typeface="Mistral"/>
            </a:endParaRPr>
          </a:p>
        </p:txBody>
      </p:sp>
    </p:spTree>
    <p:extLst>
      <p:ext uri="{BB962C8B-B14F-4D97-AF65-F5344CB8AC3E}">
        <p14:creationId xmlns:p14="http://schemas.microsoft.com/office/powerpoint/2010/main" val="830086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0" y="343323"/>
            <a:ext cx="9285106" cy="646331"/>
          </a:xfrm>
          <a:prstGeom prst="rect">
            <a:avLst/>
          </a:prstGeom>
          <a:noFill/>
        </p:spPr>
        <p:txBody>
          <a:bodyPr wrap="square" rtlCol="0">
            <a:spAutoFit/>
          </a:bodyPr>
          <a:lstStyle/>
          <a:p>
            <a:pPr algn="ctr"/>
            <a:r>
              <a:rPr lang="x-none" sz="3600" dirty="0">
                <a:solidFill>
                  <a:schemeClr val="bg1"/>
                </a:solidFill>
                <a:latin typeface="Mistral"/>
                <a:cs typeface="Mistral"/>
              </a:rPr>
              <a:t>“WE ARE ALL WORK IN PROGRESS”. </a:t>
            </a:r>
            <a:endParaRPr lang="en-US" sz="3600" dirty="0">
              <a:solidFill>
                <a:schemeClr val="bg1"/>
              </a:solidFill>
              <a:latin typeface="Mistral"/>
              <a:cs typeface="Mistral"/>
            </a:endParaRPr>
          </a:p>
        </p:txBody>
      </p:sp>
    </p:spTree>
    <p:extLst>
      <p:ext uri="{BB962C8B-B14F-4D97-AF65-F5344CB8AC3E}">
        <p14:creationId xmlns:p14="http://schemas.microsoft.com/office/powerpoint/2010/main" val="63022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
            <a:ext cx="9144001" cy="6858001"/>
          </a:xfrm>
          <a:prstGeom prst="rect">
            <a:avLst/>
          </a:prstGeom>
        </p:spPr>
      </p:pic>
      <p:sp>
        <p:nvSpPr>
          <p:cNvPr id="14338" name="Title 1"/>
          <p:cNvSpPr>
            <a:spLocks noGrp="1"/>
          </p:cNvSpPr>
          <p:nvPr>
            <p:ph type="title"/>
          </p:nvPr>
        </p:nvSpPr>
        <p:spPr>
          <a:xfrm>
            <a:off x="706316" y="298451"/>
            <a:ext cx="7543800" cy="1371600"/>
          </a:xfrm>
        </p:spPr>
        <p:txBody>
          <a:bodyPr/>
          <a:lstStyle/>
          <a:p>
            <a:pPr eaLnBrk="1" hangingPunct="1"/>
            <a:r>
              <a:rPr lang="en-US" altLang="en-US" dirty="0">
                <a:solidFill>
                  <a:schemeClr val="bg1"/>
                </a:solidFill>
                <a:effectLst>
                  <a:outerShdw blurRad="38100" dist="38100" dir="2700000" algn="tl">
                    <a:srgbClr val="000000">
                      <a:alpha val="43137"/>
                    </a:srgbClr>
                  </a:outerShdw>
                </a:effectLst>
              </a:rPr>
              <a:t>Build a church</a:t>
            </a:r>
            <a:endParaRPr lang="en-SG" altLang="en-US" dirty="0">
              <a:solidFill>
                <a:schemeClr val="bg1"/>
              </a:solidFill>
              <a:effectLst>
                <a:outerShdw blurRad="38100" dist="38100" dir="2700000" algn="tl">
                  <a:srgbClr val="000000">
                    <a:alpha val="43137"/>
                  </a:srgbClr>
                </a:outerShdw>
              </a:effectLst>
            </a:endParaRPr>
          </a:p>
        </p:txBody>
      </p:sp>
      <p:sp>
        <p:nvSpPr>
          <p:cNvPr id="14339" name="Content Placeholder 2"/>
          <p:cNvSpPr>
            <a:spLocks noGrp="1"/>
          </p:cNvSpPr>
          <p:nvPr>
            <p:ph idx="1"/>
          </p:nvPr>
        </p:nvSpPr>
        <p:spPr>
          <a:xfrm>
            <a:off x="457200" y="1341806"/>
            <a:ext cx="8229600" cy="2175118"/>
          </a:xfrm>
          <a:solidFill>
            <a:srgbClr val="00B0F0">
              <a:alpha val="80000"/>
            </a:srgbClr>
          </a:solidFill>
        </p:spPr>
        <p:txBody>
          <a:bodyPr>
            <a:normAutofit/>
          </a:bodyPr>
          <a:lstStyle/>
          <a:p>
            <a:pPr eaLnBrk="1" hangingPunct="1"/>
            <a:r>
              <a:rPr lang="en-US" altLang="en-US" sz="3200" b="1" dirty="0"/>
              <a:t>Each group is given a paper with parts of a church. They are to cut and make a church from the parts given within a minute .</a:t>
            </a:r>
            <a:endParaRPr lang="en-SG" altLang="en-US" sz="3200" b="1" dirty="0"/>
          </a:p>
        </p:txBody>
      </p:sp>
      <p:pic>
        <p:nvPicPr>
          <p:cNvPr id="1434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96750" y="4524375"/>
            <a:ext cx="196215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597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774484"/>
            <a:ext cx="9144000" cy="5083517"/>
          </a:xfrm>
          <a:prstGeom prst="rect">
            <a:avLst/>
          </a:prstGeom>
        </p:spPr>
      </p:pic>
      <p:sp>
        <p:nvSpPr>
          <p:cNvPr id="4" name="TextBox 3"/>
          <p:cNvSpPr txBox="1"/>
          <p:nvPr/>
        </p:nvSpPr>
        <p:spPr>
          <a:xfrm>
            <a:off x="0" y="113095"/>
            <a:ext cx="9285106" cy="1754327"/>
          </a:xfrm>
          <a:prstGeom prst="rect">
            <a:avLst/>
          </a:prstGeom>
          <a:noFill/>
        </p:spPr>
        <p:txBody>
          <a:bodyPr wrap="square" rtlCol="0">
            <a:spAutoFit/>
          </a:bodyPr>
          <a:lstStyle/>
          <a:p>
            <a:pPr algn="ctr"/>
            <a:r>
              <a:rPr lang="x-none" sz="3600" dirty="0">
                <a:solidFill>
                  <a:srgbClr val="000000"/>
                </a:solidFill>
                <a:latin typeface="Mistral"/>
                <a:cs typeface="Mistral"/>
              </a:rPr>
              <a:t>“THE PERFECT FAMILY” IS ONE THAT: </a:t>
            </a:r>
          </a:p>
          <a:p>
            <a:pPr algn="ctr"/>
            <a:r>
              <a:rPr lang="x-none" sz="3600">
                <a:solidFill>
                  <a:srgbClr val="000000"/>
                </a:solidFill>
                <a:latin typeface="Mistral"/>
                <a:cs typeface="Mistral"/>
              </a:rPr>
              <a:t>UNDERSTAND</a:t>
            </a:r>
            <a:r>
              <a:rPr lang="en-US" sz="3600" dirty="0">
                <a:solidFill>
                  <a:srgbClr val="000000"/>
                </a:solidFill>
                <a:latin typeface="Mistral"/>
                <a:cs typeface="Mistral"/>
              </a:rPr>
              <a:t>S</a:t>
            </a:r>
            <a:r>
              <a:rPr lang="x-none" sz="3600">
                <a:solidFill>
                  <a:srgbClr val="000000"/>
                </a:solidFill>
                <a:latin typeface="Mistral"/>
                <a:cs typeface="Mistral"/>
              </a:rPr>
              <a:t> </a:t>
            </a:r>
            <a:r>
              <a:rPr lang="x-none" sz="3600" dirty="0">
                <a:solidFill>
                  <a:srgbClr val="000000"/>
                </a:solidFill>
                <a:latin typeface="Mistral"/>
                <a:cs typeface="Mistral"/>
              </a:rPr>
              <a:t>ITS IMPERFECTIONS </a:t>
            </a:r>
          </a:p>
          <a:p>
            <a:pPr algn="ctr"/>
            <a:r>
              <a:rPr lang="x-none" sz="3600" dirty="0">
                <a:solidFill>
                  <a:srgbClr val="000000"/>
                </a:solidFill>
                <a:latin typeface="Mistral"/>
                <a:cs typeface="Mistral"/>
              </a:rPr>
              <a:t>&amp; EMBRACES ITS IMPERFECTIONS</a:t>
            </a:r>
            <a:endParaRPr lang="en-US" sz="3600" dirty="0">
              <a:solidFill>
                <a:srgbClr val="000000"/>
              </a:solidFill>
              <a:latin typeface="Mistral"/>
              <a:cs typeface="Mistral"/>
            </a:endParaRPr>
          </a:p>
        </p:txBody>
      </p:sp>
    </p:spTree>
    <p:extLst>
      <p:ext uri="{BB962C8B-B14F-4D97-AF65-F5344CB8AC3E}">
        <p14:creationId xmlns:p14="http://schemas.microsoft.com/office/powerpoint/2010/main" val="26223562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158" y="-1"/>
            <a:ext cx="9144001" cy="6858001"/>
          </a:xfrm>
          <a:prstGeom prst="rect">
            <a:avLst/>
          </a:prstGeom>
        </p:spPr>
      </p:pic>
      <p:sp>
        <p:nvSpPr>
          <p:cNvPr id="7" name="TextBox 6"/>
          <p:cNvSpPr txBox="1"/>
          <p:nvPr/>
        </p:nvSpPr>
        <p:spPr>
          <a:xfrm>
            <a:off x="0" y="161248"/>
            <a:ext cx="9164158" cy="1754327"/>
          </a:xfrm>
          <a:prstGeom prst="rect">
            <a:avLst/>
          </a:prstGeom>
          <a:noFill/>
        </p:spPr>
        <p:txBody>
          <a:bodyPr wrap="square" rtlCol="0">
            <a:spAutoFit/>
          </a:bodyPr>
          <a:lstStyle/>
          <a:p>
            <a:pPr algn="ctr"/>
            <a:r>
              <a:rPr lang="en-US" sz="5400" dirty="0">
                <a:solidFill>
                  <a:schemeClr val="bg1"/>
                </a:solidFill>
                <a:latin typeface="Mistral"/>
                <a:cs typeface="Mistral"/>
              </a:rPr>
              <a:t>DO YOU WANT TO BE </a:t>
            </a:r>
          </a:p>
          <a:p>
            <a:pPr algn="ctr"/>
            <a:r>
              <a:rPr lang="en-US" sz="5400" dirty="0">
                <a:solidFill>
                  <a:schemeClr val="bg1"/>
                </a:solidFill>
                <a:latin typeface="Mistral"/>
                <a:cs typeface="Mistral"/>
              </a:rPr>
              <a:t>PART OF THIS HAPPY CHURCH ?</a:t>
            </a:r>
          </a:p>
        </p:txBody>
      </p:sp>
    </p:spTree>
    <p:extLst>
      <p:ext uri="{BB962C8B-B14F-4D97-AF65-F5344CB8AC3E}">
        <p14:creationId xmlns:p14="http://schemas.microsoft.com/office/powerpoint/2010/main" val="12366600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0158" y="-1"/>
            <a:ext cx="9144001" cy="6858001"/>
          </a:xfrm>
          <a:prstGeom prst="rect">
            <a:avLst/>
          </a:prstGeom>
        </p:spPr>
      </p:pic>
      <p:sp>
        <p:nvSpPr>
          <p:cNvPr id="7" name="TextBox 6"/>
          <p:cNvSpPr txBox="1"/>
          <p:nvPr/>
        </p:nvSpPr>
        <p:spPr>
          <a:xfrm>
            <a:off x="0" y="62772"/>
            <a:ext cx="9164158" cy="2585323"/>
          </a:xfrm>
          <a:prstGeom prst="rect">
            <a:avLst/>
          </a:prstGeom>
          <a:solidFill>
            <a:schemeClr val="accent2">
              <a:alpha val="50000"/>
            </a:schemeClr>
          </a:solidFill>
        </p:spPr>
        <p:txBody>
          <a:bodyPr wrap="square" rtlCol="0">
            <a:spAutoFit/>
          </a:bodyPr>
          <a:lstStyle/>
          <a:p>
            <a:pPr algn="ctr"/>
            <a:r>
              <a:rPr lang="en-US" sz="5400" dirty="0">
                <a:solidFill>
                  <a:schemeClr val="bg1"/>
                </a:solidFill>
                <a:latin typeface="Mistral"/>
                <a:cs typeface="Mistral"/>
              </a:rPr>
              <a:t>DO YOU WANT TO </a:t>
            </a:r>
          </a:p>
          <a:p>
            <a:pPr algn="ctr"/>
            <a:r>
              <a:rPr lang="en-US" sz="5400" dirty="0">
                <a:solidFill>
                  <a:schemeClr val="bg1"/>
                </a:solidFill>
                <a:latin typeface="Mistral"/>
                <a:cs typeface="Mistral"/>
              </a:rPr>
              <a:t>RECEIVE THIS GREAT LOVE TODAY ?</a:t>
            </a:r>
          </a:p>
          <a:p>
            <a:pPr algn="ctr"/>
            <a:r>
              <a:rPr lang="en-US" sz="5400" dirty="0">
                <a:solidFill>
                  <a:schemeClr val="bg1"/>
                </a:solidFill>
                <a:latin typeface="Mistral"/>
                <a:cs typeface="Mistral"/>
              </a:rPr>
              <a:t>REPEAT THIS PRAYER AFTER ME</a:t>
            </a:r>
          </a:p>
        </p:txBody>
      </p:sp>
    </p:spTree>
    <p:extLst>
      <p:ext uri="{BB962C8B-B14F-4D97-AF65-F5344CB8AC3E}">
        <p14:creationId xmlns:p14="http://schemas.microsoft.com/office/powerpoint/2010/main" val="2728777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0158" y="-1"/>
            <a:ext cx="9144001" cy="6858001"/>
          </a:xfrm>
          <a:prstGeom prst="rect">
            <a:avLst/>
          </a:prstGeom>
        </p:spPr>
      </p:pic>
      <p:sp>
        <p:nvSpPr>
          <p:cNvPr id="7" name="TextBox 6"/>
          <p:cNvSpPr txBox="1"/>
          <p:nvPr/>
        </p:nvSpPr>
        <p:spPr>
          <a:xfrm>
            <a:off x="0" y="622913"/>
            <a:ext cx="9164158" cy="923330"/>
          </a:xfrm>
          <a:prstGeom prst="rect">
            <a:avLst/>
          </a:prstGeom>
          <a:noFill/>
        </p:spPr>
        <p:txBody>
          <a:bodyPr wrap="square" rtlCol="0">
            <a:spAutoFit/>
          </a:bodyPr>
          <a:lstStyle/>
          <a:p>
            <a:pPr algn="ctr"/>
            <a:r>
              <a:rPr lang="en-US" sz="5400" dirty="0">
                <a:solidFill>
                  <a:schemeClr val="bg1"/>
                </a:solidFill>
                <a:latin typeface="Mistral"/>
                <a:cs typeface="Mistral"/>
              </a:rPr>
              <a:t>JOIN US THIS WEEKEND !!!</a:t>
            </a:r>
          </a:p>
        </p:txBody>
      </p:sp>
    </p:spTree>
    <p:extLst>
      <p:ext uri="{BB962C8B-B14F-4D97-AF65-F5344CB8AC3E}">
        <p14:creationId xmlns:p14="http://schemas.microsoft.com/office/powerpoint/2010/main" val="1516507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629883" y="1145554"/>
            <a:ext cx="5368974" cy="1470025"/>
          </a:xfrm>
        </p:spPr>
        <p:txBody>
          <a:bodyPr>
            <a:noAutofit/>
          </a:bodyPr>
          <a:lstStyle/>
          <a:p>
            <a:r>
              <a:rPr lang="en-US" sz="7200" dirty="0">
                <a:solidFill>
                  <a:schemeClr val="bg1"/>
                </a:solidFill>
                <a:latin typeface="Mistral"/>
                <a:cs typeface="Mistral"/>
              </a:rPr>
              <a:t>DESSERT</a:t>
            </a: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1771" b="97292" l="0" r="96563"/>
                    </a14:imgEffect>
                  </a14:imgLayer>
                </a14:imgProps>
              </a:ext>
            </a:extLst>
          </a:blip>
          <a:stretch>
            <a:fillRect/>
          </a:stretch>
        </p:blipFill>
        <p:spPr>
          <a:xfrm>
            <a:off x="3487268" y="2212464"/>
            <a:ext cx="5656731" cy="4242549"/>
          </a:xfrm>
          <a:prstGeom prst="rect">
            <a:avLst/>
          </a:prstGeom>
        </p:spPr>
      </p:pic>
    </p:spTree>
    <p:extLst>
      <p:ext uri="{BB962C8B-B14F-4D97-AF65-F5344CB8AC3E}">
        <p14:creationId xmlns:p14="http://schemas.microsoft.com/office/powerpoint/2010/main" val="1594085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endParaRPr lang="en-SG" altLang="en-US"/>
          </a:p>
        </p:txBody>
      </p:sp>
      <p:pic>
        <p:nvPicPr>
          <p:cNvPr id="1126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074150" cy="6985000"/>
          </a:xfrm>
        </p:spPr>
      </p:pic>
      <p:sp>
        <p:nvSpPr>
          <p:cNvPr id="2" name="Rectangle 1"/>
          <p:cNvSpPr/>
          <p:nvPr/>
        </p:nvSpPr>
        <p:spPr>
          <a:xfrm>
            <a:off x="4114800" y="1196752"/>
            <a:ext cx="4572000" cy="646331"/>
          </a:xfrm>
          <a:prstGeom prst="rect">
            <a:avLst/>
          </a:prstGeom>
          <a:solidFill>
            <a:schemeClr val="accent2"/>
          </a:solidFill>
        </p:spPr>
        <p:txBody>
          <a:bodyPr>
            <a:spAutoFit/>
          </a:bodyPr>
          <a:lstStyle/>
          <a:p>
            <a:pPr algn="ctr">
              <a:defRPr/>
            </a:pPr>
            <a:r>
              <a:rPr lang="en-US" b="1" dirty="0">
                <a:ln w="10160">
                  <a:solidFill>
                    <a:srgbClr val="DAEDEF"/>
                  </a:solidFill>
                  <a:prstDash val="solid"/>
                </a:ln>
                <a:solidFill>
                  <a:srgbClr val="FFFFFF"/>
                </a:solidFill>
                <a:effectLst>
                  <a:outerShdw blurRad="38100" dist="22860" dir="5400000" algn="tl" rotWithShape="0">
                    <a:srgbClr val="000000">
                      <a:alpha val="30000"/>
                    </a:srgbClr>
                  </a:outerShdw>
                </a:effectLst>
                <a:cs typeface="Arial" panose="020B0604020202020204" pitchFamily="34" charset="0"/>
              </a:rPr>
              <a:t>HOW,WOW,</a:t>
            </a:r>
          </a:p>
          <a:p>
            <a:pPr algn="ctr">
              <a:defRPr/>
            </a:pPr>
            <a:r>
              <a:rPr lang="en-US" b="1" dirty="0">
                <a:ln w="10160">
                  <a:solidFill>
                    <a:srgbClr val="DAEDEF"/>
                  </a:solidFill>
                  <a:prstDash val="solid"/>
                </a:ln>
                <a:solidFill>
                  <a:srgbClr val="FFFFFF"/>
                </a:solidFill>
                <a:effectLst>
                  <a:outerShdw blurRad="38100" dist="22860" dir="5400000" algn="tl" rotWithShape="0">
                    <a:srgbClr val="000000">
                      <a:alpha val="30000"/>
                    </a:srgbClr>
                  </a:outerShdw>
                </a:effectLst>
                <a:cs typeface="Arial" panose="020B0604020202020204" pitchFamily="34" charset="0"/>
              </a:rPr>
              <a:t>POW,CHOW!</a:t>
            </a:r>
          </a:p>
        </p:txBody>
      </p:sp>
    </p:spTree>
    <p:extLst>
      <p:ext uri="{BB962C8B-B14F-4D97-AF65-F5344CB8AC3E}">
        <p14:creationId xmlns:p14="http://schemas.microsoft.com/office/powerpoint/2010/main" val="3727699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4" name="Picture 3"/>
          <p:cNvPicPr>
            <a:picLocks noChangeAspect="1"/>
          </p:cNvPicPr>
          <p:nvPr/>
        </p:nvPicPr>
        <p:blipFill>
          <a:blip r:embed="rId3"/>
          <a:stretch>
            <a:fillRect/>
          </a:stretch>
        </p:blipFill>
        <p:spPr>
          <a:xfrm>
            <a:off x="0" y="-1"/>
            <a:ext cx="9144001" cy="6858001"/>
          </a:xfrm>
          <a:prstGeom prst="rect">
            <a:avLst/>
          </a:prstGeom>
        </p:spPr>
      </p:pic>
      <p:sp>
        <p:nvSpPr>
          <p:cNvPr id="6" name="Rectangle 5"/>
          <p:cNvSpPr/>
          <p:nvPr/>
        </p:nvSpPr>
        <p:spPr>
          <a:xfrm>
            <a:off x="1331640" y="332656"/>
            <a:ext cx="6468566" cy="830997"/>
          </a:xfrm>
          <a:prstGeom prst="rect">
            <a:avLst/>
          </a:prstGeom>
          <a:noFill/>
          <a:effectLst>
            <a:glow rad="508000">
              <a:schemeClr val="accent1">
                <a:alpha val="40000"/>
              </a:schemeClr>
            </a:glow>
          </a:effectLst>
          <a:scene3d>
            <a:camera prst="orthographicFront"/>
            <a:lightRig rig="threePt" dir="t"/>
          </a:scene3d>
          <a:sp3d>
            <a:bevelB w="165100" prst="coolSlant"/>
          </a:sp3d>
        </p:spPr>
        <p:txBody>
          <a:bodyPr wrap="none">
            <a:spAutoFit/>
          </a:bodyPr>
          <a:lstStyle/>
          <a:p>
            <a:pPr algn="ctr">
              <a:defRPr/>
            </a:pPr>
            <a:r>
              <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ea typeface="+mn-ea"/>
                <a:cs typeface="Arial" panose="020B0604020202020204" pitchFamily="34" charset="0"/>
              </a:rPr>
              <a:t>How-Wow-Pow-Chow</a:t>
            </a:r>
          </a:p>
        </p:txBody>
      </p:sp>
      <p:sp>
        <p:nvSpPr>
          <p:cNvPr id="7" name="TextBox 6">
            <a:extLst>
              <a:ext uri="{FF2B5EF4-FFF2-40B4-BE49-F238E27FC236}">
                <a16:creationId xmlns:a16="http://schemas.microsoft.com/office/drawing/2014/main" id="{69E61767-EB81-0244-BD4D-0D59EC8A2513}"/>
              </a:ext>
            </a:extLst>
          </p:cNvPr>
          <p:cNvSpPr txBox="1"/>
          <p:nvPr/>
        </p:nvSpPr>
        <p:spPr>
          <a:xfrm>
            <a:off x="800100" y="1264790"/>
            <a:ext cx="7543800" cy="5324535"/>
          </a:xfrm>
          <a:prstGeom prst="rect">
            <a:avLst/>
          </a:prstGeom>
          <a:solidFill>
            <a:schemeClr val="accent2">
              <a:lumMod val="60000"/>
              <a:lumOff val="40000"/>
              <a:alpha val="80000"/>
            </a:schemeClr>
          </a:solidFill>
        </p:spPr>
        <p:txBody>
          <a:bodyPr wrap="square" rtlCol="0">
            <a:spAutoFit/>
          </a:bodyPr>
          <a:lstStyle/>
          <a:p>
            <a:pPr>
              <a:spcAft>
                <a:spcPts val="600"/>
              </a:spcAft>
            </a:pPr>
            <a:r>
              <a:rPr lang="en-US" sz="3200" b="1" dirty="0"/>
              <a:t>Going around, ask every person in turn, “How, Wow, Pow, Chow?” They will share answers to all the following.</a:t>
            </a:r>
            <a:endParaRPr lang="en-SG" sz="3200" b="1" dirty="0"/>
          </a:p>
          <a:p>
            <a:pPr>
              <a:spcAft>
                <a:spcPts val="600"/>
              </a:spcAft>
            </a:pPr>
            <a:r>
              <a:rPr lang="en-US" sz="3200" b="1" dirty="0"/>
              <a:t>How: How are you doing right now?</a:t>
            </a:r>
            <a:endParaRPr lang="en-SG" sz="3200" b="1" dirty="0"/>
          </a:p>
          <a:p>
            <a:pPr>
              <a:spcAft>
                <a:spcPts val="600"/>
              </a:spcAft>
            </a:pPr>
            <a:r>
              <a:rPr lang="en-US" sz="3200" b="1" dirty="0"/>
              <a:t>Wow: Share a wow moment from last week.</a:t>
            </a:r>
            <a:endParaRPr lang="en-SG" sz="3200" b="1" dirty="0"/>
          </a:p>
          <a:p>
            <a:pPr>
              <a:spcAft>
                <a:spcPts val="600"/>
              </a:spcAft>
            </a:pPr>
            <a:r>
              <a:rPr lang="en-US" sz="3200" b="1" dirty="0"/>
              <a:t>Pow: Share a challenging thing that happened last week.</a:t>
            </a:r>
            <a:endParaRPr lang="en-SG" sz="3200" b="1" dirty="0"/>
          </a:p>
          <a:p>
            <a:pPr>
              <a:spcAft>
                <a:spcPts val="600"/>
              </a:spcAft>
            </a:pPr>
            <a:r>
              <a:rPr lang="en-US" sz="3200" b="1" dirty="0"/>
              <a:t>Chow: What was the best thing you ate last week?</a:t>
            </a:r>
            <a:endParaRPr lang="en-SG" sz="3200" b="1" dirty="0"/>
          </a:p>
        </p:txBody>
      </p:sp>
    </p:spTree>
    <p:extLst>
      <p:ext uri="{BB962C8B-B14F-4D97-AF65-F5344CB8AC3E}">
        <p14:creationId xmlns:p14="http://schemas.microsoft.com/office/powerpoint/2010/main" val="2415607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4" name="Picture 3"/>
          <p:cNvPicPr>
            <a:picLocks noChangeAspect="1"/>
          </p:cNvPicPr>
          <p:nvPr/>
        </p:nvPicPr>
        <p:blipFill>
          <a:blip r:embed="rId3"/>
          <a:stretch>
            <a:fillRect/>
          </a:stretch>
        </p:blipFill>
        <p:spPr>
          <a:xfrm>
            <a:off x="0" y="-1"/>
            <a:ext cx="9144001" cy="6858001"/>
          </a:xfrm>
          <a:prstGeom prst="rect">
            <a:avLst/>
          </a:prstGeom>
        </p:spPr>
      </p:pic>
      <p:sp>
        <p:nvSpPr>
          <p:cNvPr id="9"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en-SG" altLang="en-US" b="1" dirty="0">
                <a:solidFill>
                  <a:schemeClr val="bg1"/>
                </a:solidFill>
              </a:rPr>
              <a:t>We are all connected </a:t>
            </a:r>
          </a:p>
        </p:txBody>
      </p:sp>
      <p:sp>
        <p:nvSpPr>
          <p:cNvPr id="10" name="Content Placeholder 2"/>
          <p:cNvSpPr txBox="1">
            <a:spLocks/>
          </p:cNvSpPr>
          <p:nvPr/>
        </p:nvSpPr>
        <p:spPr>
          <a:xfrm>
            <a:off x="457200" y="1406434"/>
            <a:ext cx="8229600" cy="4221186"/>
          </a:xfrm>
          <a:prstGeom prst="rect">
            <a:avLst/>
          </a:prstGeom>
          <a:solidFill>
            <a:schemeClr val="accent2">
              <a:lumMod val="60000"/>
              <a:lumOff val="40000"/>
              <a:alpha val="80000"/>
            </a:schemeClr>
          </a:solidFill>
        </p:spPr>
        <p:txBody>
          <a:bodyPr vert="horz" lIns="91440" tIns="45720" rIns="91440" bIns="45720" rtlCol="0">
            <a:no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n-US" altLang="en-US" sz="3200" b="1" dirty="0"/>
              <a:t>Sitting in a circle, toss a ball of string to someone in the circle.  Before tossing, share one highlight from this Happiness Group. </a:t>
            </a:r>
          </a:p>
          <a:p>
            <a:r>
              <a:rPr lang="en-US" altLang="en-US" sz="3200" b="1" dirty="0"/>
              <a:t>All of us depend on each other in this group to varying degrees. Depending on God and on His people, we can be closely  connected, like in this web.</a:t>
            </a:r>
          </a:p>
        </p:txBody>
      </p:sp>
    </p:spTree>
    <p:extLst>
      <p:ext uri="{BB962C8B-B14F-4D97-AF65-F5344CB8AC3E}">
        <p14:creationId xmlns:p14="http://schemas.microsoft.com/office/powerpoint/2010/main" val="2278574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158" y="-1"/>
            <a:ext cx="9144001" cy="6858001"/>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6602" y1="12147" x2="26602" y2="12147"/>
                        <a14:foregroundMark x1="36838" y1="12147" x2="36838" y2="12147"/>
                        <a14:foregroundMark x1="38162" y1="5643" x2="38162" y2="5643"/>
                        <a14:foregroundMark x1="32103" y1="15596" x2="32103" y2="15596"/>
                        <a14:foregroundMark x1="20543" y1="12539" x2="20543" y2="12539"/>
                        <a14:foregroundMark x1="25279" y1="24765" x2="25279" y2="24765"/>
                        <a14:foregroundMark x1="22214" y1="26332" x2="22214" y2="26332"/>
                        <a14:foregroundMark x1="17827" y1="25549" x2="17827" y2="25549"/>
                        <a14:foregroundMark x1="11003" y1="25157" x2="11003" y2="25157"/>
                        <a14:foregroundMark x1="33078" y1="25549" x2="33078" y2="25549"/>
                        <a14:foregroundMark x1="39903" y1="26332" x2="39903" y2="26332"/>
                        <a14:foregroundMark x1="63997" y1="26724" x2="63997" y2="26724"/>
                        <a14:foregroundMark x1="56198" y1="23981" x2="56198" y2="23981"/>
                        <a14:foregroundMark x1="68454" y1="25157" x2="68454" y2="25157"/>
                        <a14:foregroundMark x1="80292" y1="45455" x2="80292" y2="45455"/>
                        <a14:foregroundMark x1="42270" y1="64577" x2="42270" y2="64577"/>
                        <a14:foregroundMark x1="80292" y1="50392" x2="80292" y2="50392"/>
                        <a14:foregroundMark x1="83705" y1="47335" x2="83705" y2="47335"/>
                        <a14:foregroundMark x1="82382" y1="53056" x2="82382" y2="53056"/>
                        <a14:foregroundMark x1="64694" y1="64185" x2="64694" y2="64185"/>
                        <a14:foregroundMark x1="68106" y1="53056" x2="68106" y2="53056"/>
                        <a14:foregroundMark x1="58217" y1="53840" x2="58217" y2="53840"/>
                        <a14:foregroundMark x1="43315" y1="55016" x2="43315" y2="55016"/>
                        <a14:foregroundMark x1="45334" y1="67947" x2="45334" y2="67947"/>
                        <a14:foregroundMark x1="16086" y1="53056" x2="16086" y2="53056"/>
                        <a14:foregroundMark x1="21170" y1="53840" x2="21170" y2="53840"/>
                        <a14:foregroundMark x1="12047" y1="62618" x2="12047" y2="62618"/>
                        <a14:foregroundMark x1="11003" y1="78292" x2="11003" y2="78292"/>
                        <a14:foregroundMark x1="16086" y1="75235" x2="16086" y2="75235"/>
                        <a14:foregroundMark x1="23886" y1="86364" x2="23886" y2="86364"/>
                        <a14:foregroundMark x1="33426" y1="85580" x2="33426" y2="85580"/>
                        <a14:foregroundMark x1="37535" y1="86364" x2="37535" y2="86364"/>
                        <a14:foregroundMark x1="35794" y1="64890" x2="35794" y2="64890"/>
                        <a14:foregroundMark x1="21518" y1="59953" x2="21518" y2="59953"/>
                        <a14:foregroundMark x1="30014" y1="12539" x2="30014" y2="12539"/>
                        <a14:foregroundMark x1="27298" y1="96238" x2="27298" y2="96238"/>
                        <a14:foregroundMark x1="29387" y1="93966" x2="29387" y2="93966"/>
                        <a14:foregroundMark x1="56894" y1="84404" x2="56894" y2="84404"/>
                        <a14:foregroundMark x1="73886" y1="89420" x2="73886" y2="89420"/>
                        <a14:foregroundMark x1="58565" y1="62226" x2="58565" y2="62226"/>
                      </a14:backgroundRemoval>
                    </a14:imgEffect>
                  </a14:imgLayer>
                </a14:imgProps>
              </a:ext>
            </a:extLst>
          </a:blip>
          <a:stretch>
            <a:fillRect/>
          </a:stretch>
        </p:blipFill>
        <p:spPr>
          <a:xfrm>
            <a:off x="3080887" y="40314"/>
            <a:ext cx="2462459" cy="2188091"/>
          </a:xfrm>
          <a:prstGeom prst="rect">
            <a:avLst/>
          </a:prstGeom>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Layer>
                </a14:imgProps>
              </a:ext>
            </a:extLst>
          </a:blip>
          <a:srcRect l="7936"/>
          <a:stretch/>
        </p:blipFill>
        <p:spPr>
          <a:xfrm>
            <a:off x="0" y="0"/>
            <a:ext cx="9144000" cy="6858000"/>
          </a:xfrm>
          <a:prstGeom prst="rect">
            <a:avLst/>
          </a:prstGeom>
        </p:spPr>
      </p:pic>
      <p:pic>
        <p:nvPicPr>
          <p:cNvPr id="2" name="Picture 1"/>
          <p:cNvPicPr>
            <a:picLocks noChangeAspect="1"/>
          </p:cNvPicPr>
          <p:nvPr/>
        </p:nvPicPr>
        <p:blipFill rotWithShape="1">
          <a:blip r:embed="rId7">
            <a:extLst>
              <a:ext uri="{BEBA8EAE-BF5A-486C-A8C5-ECC9F3942E4B}">
                <a14:imgProps xmlns:a14="http://schemas.microsoft.com/office/drawing/2010/main">
                  <a14:imgLayer r:embed="rId8">
                    <a14:imgEffect>
                      <a14:backgroundRemoval t="4100" b="99950" l="0" r="99450">
                        <a14:foregroundMark x1="46250" y1="11450" x2="46250" y2="11450"/>
                        <a14:foregroundMark x1="48300" y1="9400" x2="48300" y2="9400"/>
                        <a14:foregroundMark x1="41850" y1="28200" x2="41850" y2="28200"/>
                        <a14:foregroundMark x1="31250" y1="46750" x2="31250" y2="46750"/>
                        <a14:foregroundMark x1="33000" y1="50850" x2="33000" y2="50850"/>
                        <a14:foregroundMark x1="35050" y1="56450" x2="35050" y2="56450"/>
                        <a14:foregroundMark x1="15350" y1="39700" x2="15350" y2="39700"/>
                        <a14:foregroundMark x1="25650" y1="96400" x2="25650" y2="96400"/>
                        <a14:foregroundMark x1="36850" y1="88450" x2="36850" y2="88450"/>
                        <a14:foregroundMark x1="20050" y1="89950" x2="20050" y2="89950"/>
                        <a14:foregroundMark x1="31550" y1="82900" x2="31550" y2="82900"/>
                        <a14:foregroundMark x1="33900" y1="91700" x2="33900" y2="91700"/>
                        <a14:foregroundMark x1="54150" y1="88150" x2="54150" y2="88150"/>
                        <a14:foregroundMark x1="87950" y1="93150" x2="87950" y2="93150"/>
                        <a14:foregroundMark x1="89750" y1="89350" x2="89750" y2="89350"/>
                        <a14:foregroundMark x1="83250" y1="94650" x2="83250" y2="94650"/>
                        <a14:foregroundMark x1="26550" y1="88750" x2="26550" y2="88750"/>
                        <a14:foregroundMark x1="28600" y1="85800" x2="28600" y2="85800"/>
                        <a14:foregroundMark x1="38900" y1="94350" x2="38900" y2="94350"/>
                        <a14:foregroundMark x1="88850" y1="75250" x2="88850" y2="75250"/>
                        <a14:backgroundMark x1="31850" y1="60250" x2="31850" y2="60250"/>
                        <a14:backgroundMark x1="29500" y1="55250" x2="29500" y2="55250"/>
                        <a14:backgroundMark x1="35350" y1="34100" x2="35350" y2="34100"/>
                        <a14:backgroundMark x1="38900" y1="18800" x2="38900" y2="18800"/>
                        <a14:backgroundMark x1="43300" y1="19400" x2="43300" y2="19400"/>
                        <a14:backgroundMark x1="40650" y1="20300" x2="40650" y2="20300"/>
                        <a14:backgroundMark x1="37100" y1="22050" x2="37100" y2="22050"/>
                        <a14:backgroundMark x1="36250" y1="30550" x2="36250" y2="30550"/>
                        <a14:backgroundMark x1="33300" y1="62600" x2="33300" y2="62600"/>
                        <a14:backgroundMark x1="30350" y1="49950" x2="30350" y2="49950"/>
                        <a14:backgroundMark x1="32150" y1="57300" x2="32150" y2="57300"/>
                        <a14:backgroundMark x1="34500" y1="60550" x2="34500" y2="60550"/>
                        <a14:backgroundMark x1="32400" y1="39400" x2="32400" y2="39400"/>
                        <a14:backgroundMark x1="32700" y1="66150" x2="32700" y2="66150"/>
                        <a14:backgroundMark x1="10350" y1="91700" x2="10350" y2="91700"/>
                        <a14:backgroundMark x1="13300" y1="87000" x2="13300" y2="87000"/>
                        <a14:backgroundMark x1="50650" y1="94650" x2="50650" y2="94650"/>
                        <a14:backgroundMark x1="55350" y1="96400" x2="55350" y2="96400"/>
                        <a14:backgroundMark x1="47400" y1="89650" x2="47400" y2="89650"/>
                        <a14:backgroundMark x1="45650" y1="83450" x2="45650" y2="83450"/>
                        <a14:backgroundMark x1="30950" y1="76100" x2="30950" y2="76100"/>
                        <a14:backgroundMark x1="31250" y1="72000" x2="31250" y2="72000"/>
                        <a14:backgroundMark x1="25950" y1="52600" x2="25950" y2="52600"/>
                        <a14:backgroundMark x1="75350" y1="58200" x2="75350" y2="58200"/>
                        <a14:backgroundMark x1="78000" y1="61450" x2="78000" y2="61450"/>
                        <a14:backgroundMark x1="75350" y1="53800" x2="75350" y2="53800"/>
                        <a14:backgroundMark x1="72400" y1="60250" x2="72400" y2="60250"/>
                        <a14:backgroundMark x1="79750" y1="57900" x2="79750" y2="57900"/>
                        <a14:backgroundMark x1="70050" y1="64050" x2="70050" y2="64050"/>
                        <a14:backgroundMark x1="79450" y1="72900" x2="79450" y2="72900"/>
                        <a14:backgroundMark x1="76800" y1="70250" x2="76800" y2="70250"/>
                      </a14:backgroundRemoval>
                    </a14:imgEffect>
                  </a14:imgLayer>
                </a14:imgProps>
              </a:ext>
            </a:extLst>
          </a:blip>
          <a:srcRect r="2733" b="9479"/>
          <a:stretch/>
        </p:blipFill>
        <p:spPr>
          <a:xfrm>
            <a:off x="3326008" y="1424738"/>
            <a:ext cx="5838151" cy="5433262"/>
          </a:xfrm>
          <a:prstGeom prst="rect">
            <a:avLst/>
          </a:prstGeom>
        </p:spPr>
      </p:pic>
      <p:sp>
        <p:nvSpPr>
          <p:cNvPr id="8" name="TextBox 7"/>
          <p:cNvSpPr txBox="1"/>
          <p:nvPr/>
        </p:nvSpPr>
        <p:spPr>
          <a:xfrm>
            <a:off x="3769475" y="177468"/>
            <a:ext cx="5334210" cy="1015663"/>
          </a:xfrm>
          <a:prstGeom prst="rect">
            <a:avLst/>
          </a:prstGeom>
          <a:noFill/>
        </p:spPr>
        <p:txBody>
          <a:bodyPr wrap="square" rtlCol="0">
            <a:spAutoFit/>
          </a:bodyPr>
          <a:lstStyle/>
          <a:p>
            <a:pPr algn="ctr"/>
            <a:r>
              <a:rPr lang="en-US" sz="6000" dirty="0">
                <a:solidFill>
                  <a:schemeClr val="bg1"/>
                </a:solidFill>
                <a:latin typeface="Mistral"/>
                <a:cs typeface="Mistral"/>
              </a:rPr>
              <a:t>HAPPY STEAMBOAT</a:t>
            </a:r>
          </a:p>
        </p:txBody>
      </p:sp>
    </p:spTree>
    <p:extLst>
      <p:ext uri="{BB962C8B-B14F-4D97-AF65-F5344CB8AC3E}">
        <p14:creationId xmlns:p14="http://schemas.microsoft.com/office/powerpoint/2010/main" val="2315562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21771" y="0"/>
            <a:ext cx="9165772" cy="7315201"/>
          </a:xfrm>
          <a:prstGeom prst="rect">
            <a:avLst/>
          </a:prstGeom>
        </p:spPr>
      </p:pic>
      <p:sp>
        <p:nvSpPr>
          <p:cNvPr id="7" name="TextBox 6"/>
          <p:cNvSpPr txBox="1"/>
          <p:nvPr/>
        </p:nvSpPr>
        <p:spPr>
          <a:xfrm>
            <a:off x="0" y="800099"/>
            <a:ext cx="9164158" cy="923330"/>
          </a:xfrm>
          <a:prstGeom prst="rect">
            <a:avLst/>
          </a:prstGeom>
          <a:noFill/>
        </p:spPr>
        <p:txBody>
          <a:bodyPr wrap="square" rtlCol="0">
            <a:spAutoFit/>
          </a:bodyPr>
          <a:lstStyle/>
          <a:p>
            <a:pPr algn="ctr"/>
            <a:r>
              <a:rPr lang="en-US" sz="5400" dirty="0">
                <a:solidFill>
                  <a:schemeClr val="bg1"/>
                </a:solidFill>
                <a:latin typeface="Mistral"/>
                <a:cs typeface="Mistral"/>
              </a:rPr>
              <a:t>LET’S SING</a:t>
            </a:r>
          </a:p>
        </p:txBody>
      </p:sp>
      <p:pic>
        <p:nvPicPr>
          <p:cNvPr id="3" name="Welcome to the Family.mp4">
            <a:hlinkClick r:id="" action="ppaction://media"/>
            <a:extLst>
              <a:ext uri="{FF2B5EF4-FFF2-40B4-BE49-F238E27FC236}">
                <a16:creationId xmlns:a16="http://schemas.microsoft.com/office/drawing/2014/main" id="{D7F370F8-C58B-A64E-8465-7717F0A840E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772" y="2159453"/>
            <a:ext cx="9165772" cy="5155747"/>
          </a:xfrm>
          <a:prstGeom prst="rect">
            <a:avLst/>
          </a:prstGeom>
        </p:spPr>
      </p:pic>
    </p:spTree>
    <p:extLst>
      <p:ext uri="{BB962C8B-B14F-4D97-AF65-F5344CB8AC3E}">
        <p14:creationId xmlns:p14="http://schemas.microsoft.com/office/powerpoint/2010/main" val="5374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1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XFXZ 8 TRIVIA NIGHT">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XFXZ 8 TRIVIA NIGHT.thmx</Template>
  <TotalTime>5733</TotalTime>
  <Words>796</Words>
  <Application>Microsoft Macintosh PowerPoint</Application>
  <PresentationFormat>On-screen Show (4:3)</PresentationFormat>
  <Paragraphs>99</Paragraphs>
  <Slides>44</Slides>
  <Notes>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Century Gothic</vt:lpstr>
      <vt:lpstr>Garamond</vt:lpstr>
      <vt:lpstr>Mistral</vt:lpstr>
      <vt:lpstr>XFXZ 8 TRIVIA NIGHT</vt:lpstr>
      <vt:lpstr>PowerPoint Presentation</vt:lpstr>
      <vt:lpstr>PowerPoint Presentation</vt:lpstr>
      <vt:lpstr>PowerPoint Presentation</vt:lpstr>
      <vt:lpstr>Build a 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DESSERT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dc:creator>
  <cp:lastModifiedBy>Yong Tai Tong</cp:lastModifiedBy>
  <cp:revision>28</cp:revision>
  <dcterms:created xsi:type="dcterms:W3CDTF">2019-04-19T06:07:46Z</dcterms:created>
  <dcterms:modified xsi:type="dcterms:W3CDTF">2019-07-23T10:08:04Z</dcterms:modified>
</cp:coreProperties>
</file>